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44" r:id="rId2"/>
    <p:sldId id="411" r:id="rId3"/>
    <p:sldId id="446" r:id="rId4"/>
    <p:sldId id="447" r:id="rId5"/>
    <p:sldId id="451" r:id="rId6"/>
    <p:sldId id="452" r:id="rId7"/>
    <p:sldId id="453" r:id="rId8"/>
    <p:sldId id="454" r:id="rId9"/>
    <p:sldId id="455" r:id="rId10"/>
    <p:sldId id="456" r:id="rId11"/>
    <p:sldId id="457" r:id="rId12"/>
    <p:sldId id="458" r:id="rId13"/>
    <p:sldId id="448" r:id="rId14"/>
    <p:sldId id="464" r:id="rId15"/>
    <p:sldId id="463" r:id="rId16"/>
    <p:sldId id="462" r:id="rId17"/>
    <p:sldId id="461" r:id="rId18"/>
    <p:sldId id="460" r:id="rId19"/>
    <p:sldId id="459" r:id="rId20"/>
    <p:sldId id="471" r:id="rId21"/>
    <p:sldId id="470" r:id="rId22"/>
    <p:sldId id="469" r:id="rId23"/>
    <p:sldId id="468" r:id="rId24"/>
    <p:sldId id="467" r:id="rId25"/>
    <p:sldId id="466" r:id="rId26"/>
    <p:sldId id="465" r:id="rId27"/>
    <p:sldId id="472" r:id="rId28"/>
    <p:sldId id="473" r:id="rId29"/>
    <p:sldId id="449" r:id="rId30"/>
    <p:sldId id="475" r:id="rId31"/>
    <p:sldId id="474" r:id="rId32"/>
    <p:sldId id="476" r:id="rId33"/>
    <p:sldId id="477" r:id="rId34"/>
    <p:sldId id="445" r:id="rId35"/>
  </p:sldIdLst>
  <p:sldSz cx="9144000" cy="6858000" type="screen4x3"/>
  <p:notesSz cx="6881813" cy="92964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5F5F"/>
    <a:srgbClr val="CCFF66"/>
    <a:srgbClr val="0099CC"/>
    <a:srgbClr val="FFFF99"/>
    <a:srgbClr val="CCFF33"/>
    <a:srgbClr val="99FF33"/>
    <a:srgbClr val="99FF66"/>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3168" autoAdjust="0"/>
  </p:normalViewPr>
  <p:slideViewPr>
    <p:cSldViewPr showGuides="1">
      <p:cViewPr>
        <p:scale>
          <a:sx n="100" d="100"/>
          <a:sy n="100" d="100"/>
        </p:scale>
        <p:origin x="-2190" y="-366"/>
      </p:cViewPr>
      <p:guideLst>
        <p:guide orient="horz" pos="39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Cristobal%20A\Desktop\2013\Cooperativa\01.%20Abril\16.04.2013\15.04.2013%20Planilla%20de%20Resultados_2013.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n-US" sz="1600" dirty="0" smtClean="0"/>
              <a:t>% DE IMPORTANTE / MUY IMPORTANTE</a:t>
            </a:r>
            <a:endParaRPr lang="en-US" sz="1600" dirty="0"/>
          </a:p>
        </c:rich>
      </c:tx>
      <c:layout/>
    </c:title>
    <c:plotArea>
      <c:layout/>
      <c:barChart>
        <c:barDir val="bar"/>
        <c:grouping val="clustered"/>
        <c:ser>
          <c:idx val="0"/>
          <c:order val="0"/>
          <c:tx>
            <c:strRef>
              <c:f>'P1'!$C$40</c:f>
              <c:strCache>
                <c:ptCount val="1"/>
                <c:pt idx="0">
                  <c:v>Importante - Muy Importante</c:v>
                </c:pt>
              </c:strCache>
            </c:strRef>
          </c:tx>
          <c:spPr>
            <a:solidFill>
              <a:schemeClr val="accent1">
                <a:lumMod val="75000"/>
              </a:schemeClr>
            </a:solidFill>
          </c:spPr>
          <c:dLbls>
            <c:showVal val="1"/>
          </c:dLbls>
          <c:cat>
            <c:strRef>
              <c:f>'P1'!$B$41:$B$49</c:f>
              <c:strCache>
                <c:ptCount val="9"/>
                <c:pt idx="0">
                  <c:v>Las elecciones primarias en la Alianza</c:v>
                </c:pt>
                <c:pt idx="1">
                  <c:v>Las elecciones primarias en la Concertación</c:v>
                </c:pt>
                <c:pt idx="2">
                  <c:v>La muerte de Hugo Chávez</c:v>
                </c:pt>
                <c:pt idx="3">
                  <c:v>El desempeño de Sampaoli como entrenador de la selección</c:v>
                </c:pt>
                <c:pt idx="4">
                  <c:v>El regreso de Michele Bachelet y su anuncio como candidata</c:v>
                </c:pt>
                <c:pt idx="5">
                  <c:v>La acusación constitucional contra el Ministro Beyer</c:v>
                </c:pt>
                <c:pt idx="6">
                  <c:v>La asunción del nuevo Papa</c:v>
                </c:pt>
                <c:pt idx="7">
                  <c:v>El conflicto entre Corea del Norte y Corea del Sur</c:v>
                </c:pt>
                <c:pt idx="8">
                  <c:v>El incendio en Valparaíso</c:v>
                </c:pt>
              </c:strCache>
            </c:strRef>
          </c:cat>
          <c:val>
            <c:numRef>
              <c:f>'P1'!$C$41:$C$49</c:f>
              <c:numCache>
                <c:formatCode>0.0%</c:formatCode>
                <c:ptCount val="9"/>
                <c:pt idx="0">
                  <c:v>0.32200000000000084</c:v>
                </c:pt>
                <c:pt idx="1">
                  <c:v>0.36400000000000032</c:v>
                </c:pt>
                <c:pt idx="2">
                  <c:v>0.37200000000000072</c:v>
                </c:pt>
                <c:pt idx="3">
                  <c:v>0.38800000000000084</c:v>
                </c:pt>
                <c:pt idx="4">
                  <c:v>0.56999999999999995</c:v>
                </c:pt>
                <c:pt idx="5">
                  <c:v>0.58600000000000063</c:v>
                </c:pt>
                <c:pt idx="6">
                  <c:v>0.65000000000000169</c:v>
                </c:pt>
                <c:pt idx="7">
                  <c:v>0.81</c:v>
                </c:pt>
                <c:pt idx="8">
                  <c:v>0.87000000000000155</c:v>
                </c:pt>
              </c:numCache>
            </c:numRef>
          </c:val>
        </c:ser>
        <c:axId val="104613760"/>
        <c:axId val="104615296"/>
      </c:barChart>
      <c:catAx>
        <c:axId val="104613760"/>
        <c:scaling>
          <c:orientation val="minMax"/>
        </c:scaling>
        <c:axPos val="l"/>
        <c:tickLblPos val="nextTo"/>
        <c:crossAx val="104615296"/>
        <c:crosses val="autoZero"/>
        <c:auto val="1"/>
        <c:lblAlgn val="ctr"/>
        <c:lblOffset val="100"/>
      </c:catAx>
      <c:valAx>
        <c:axId val="104615296"/>
        <c:scaling>
          <c:orientation val="minMax"/>
        </c:scaling>
        <c:axPos val="b"/>
        <c:numFmt formatCode="0%" sourceLinked="0"/>
        <c:tickLblPos val="nextTo"/>
        <c:crossAx val="104613760"/>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spPr>
              <a:solidFill>
                <a:schemeClr val="accent1">
                  <a:lumMod val="75000"/>
                </a:schemeClr>
              </a:solidFill>
            </c:spPr>
          </c:dPt>
          <c:dPt>
            <c:idx val="1"/>
            <c:spPr>
              <a:solidFill>
                <a:schemeClr val="accent6">
                  <a:lumMod val="75000"/>
                </a:schemeClr>
              </a:solidFill>
            </c:spPr>
          </c:dPt>
          <c:dPt>
            <c:idx val="2"/>
            <c:spPr>
              <a:solidFill>
                <a:schemeClr val="bg1">
                  <a:lumMod val="65000"/>
                </a:schemeClr>
              </a:solidFill>
            </c:spPr>
          </c:dPt>
          <c:dLbls>
            <c:dLblPos val="outEnd"/>
            <c:showVal val="1"/>
            <c:showCatName val="1"/>
            <c:separator>
</c:separator>
            <c:showLeaderLines val="1"/>
          </c:dLbls>
          <c:cat>
            <c:strRef>
              <c:f>'P5 Codelco'!$B$3:$B$5</c:f>
              <c:strCache>
                <c:ptCount val="3"/>
                <c:pt idx="0">
                  <c:v>A favor</c:v>
                </c:pt>
                <c:pt idx="1">
                  <c:v>En contra</c:v>
                </c:pt>
                <c:pt idx="2">
                  <c:v>NS / NR</c:v>
                </c:pt>
              </c:strCache>
            </c:strRef>
          </c:cat>
          <c:val>
            <c:numRef>
              <c:f>'P5 Codelco'!$E$3:$E$5</c:f>
              <c:numCache>
                <c:formatCode>0.0%</c:formatCode>
                <c:ptCount val="3"/>
                <c:pt idx="0">
                  <c:v>0.47000000000000008</c:v>
                </c:pt>
                <c:pt idx="1">
                  <c:v>0.46200000000000002</c:v>
                </c:pt>
                <c:pt idx="2">
                  <c:v>6.8000000000000019E-2</c:v>
                </c:pt>
              </c:numCache>
            </c:numRef>
          </c:val>
        </c:ser>
      </c:pie3DChart>
    </c:plotArea>
    <c:plotVisOnly val="1"/>
  </c:chart>
  <c:txPr>
    <a:bodyPr/>
    <a:lstStyle/>
    <a:p>
      <a:pPr>
        <a:defRPr sz="1200">
          <a:latin typeface="Cambria" pitchFamily="18" charset="0"/>
        </a:defRPr>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tx>
        <c:rich>
          <a:bodyPr/>
          <a:lstStyle/>
          <a:p>
            <a:pPr>
              <a:defRPr sz="1600"/>
            </a:pPr>
            <a:r>
              <a:rPr lang="es-ES" sz="1600"/>
              <a:t>SEBASTIÁN PIÑERA</a:t>
            </a:r>
          </a:p>
        </c:rich>
      </c:tx>
      <c:layout/>
    </c:title>
    <c:plotArea>
      <c:layout/>
      <c:barChart>
        <c:barDir val="col"/>
        <c:grouping val="clustered"/>
        <c:ser>
          <c:idx val="0"/>
          <c:order val="0"/>
          <c:spPr>
            <a:solidFill>
              <a:schemeClr val="accent1">
                <a:lumMod val="75000"/>
              </a:schemeClr>
            </a:solidFill>
          </c:spPr>
          <c:dLbls>
            <c:showVal val="1"/>
          </c:dLbls>
          <c:val>
            <c:numRef>
              <c:f>Piñera!$C$2:$C$8</c:f>
              <c:numCache>
                <c:formatCode>0.0%</c:formatCode>
                <c:ptCount val="7"/>
                <c:pt idx="0">
                  <c:v>7.8000000000000014E-2</c:v>
                </c:pt>
                <c:pt idx="1">
                  <c:v>6.2000000000000034E-2</c:v>
                </c:pt>
                <c:pt idx="2">
                  <c:v>0.13400000000000001</c:v>
                </c:pt>
                <c:pt idx="3">
                  <c:v>0.17600000000000021</c:v>
                </c:pt>
                <c:pt idx="4">
                  <c:v>0.28400000000000031</c:v>
                </c:pt>
                <c:pt idx="5">
                  <c:v>0.16800000000000001</c:v>
                </c:pt>
                <c:pt idx="6">
                  <c:v>8.8000000000000064E-2</c:v>
                </c:pt>
              </c:numCache>
            </c:numRef>
          </c:val>
        </c:ser>
        <c:axId val="107167104"/>
        <c:axId val="107201664"/>
      </c:barChart>
      <c:catAx>
        <c:axId val="107167104"/>
        <c:scaling>
          <c:orientation val="minMax"/>
        </c:scaling>
        <c:axPos val="b"/>
        <c:tickLblPos val="nextTo"/>
        <c:crossAx val="107201664"/>
        <c:crosses val="autoZero"/>
        <c:auto val="1"/>
        <c:lblAlgn val="ctr"/>
        <c:lblOffset val="100"/>
      </c:catAx>
      <c:valAx>
        <c:axId val="107201664"/>
        <c:scaling>
          <c:orientation val="minMax"/>
        </c:scaling>
        <c:axPos val="l"/>
        <c:numFmt formatCode="0%" sourceLinked="0"/>
        <c:tickLblPos val="nextTo"/>
        <c:crossAx val="107167104"/>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s-ES" sz="1600"/>
              <a:t>SEBASTIÁN PIÑERA</a:t>
            </a:r>
          </a:p>
          <a:p>
            <a:pPr>
              <a:defRPr sz="1600"/>
            </a:pPr>
            <a:r>
              <a:rPr lang="es-ES" sz="1600"/>
              <a:t>(Promedio de nota)</a:t>
            </a:r>
          </a:p>
        </c:rich>
      </c:tx>
      <c:layout/>
    </c:title>
    <c:plotArea>
      <c:layout/>
      <c:lineChart>
        <c:grouping val="standard"/>
        <c:ser>
          <c:idx val="0"/>
          <c:order val="0"/>
          <c:spPr>
            <a:ln>
              <a:solidFill>
                <a:schemeClr val="accent1">
                  <a:lumMod val="75000"/>
                </a:schemeClr>
              </a:solidFill>
            </a:ln>
          </c:spPr>
          <c:marker>
            <c:symbol val="circle"/>
            <c:size val="5"/>
            <c:spPr>
              <a:solidFill>
                <a:schemeClr val="accent1">
                  <a:lumMod val="75000"/>
                </a:schemeClr>
              </a:solidFill>
            </c:spPr>
          </c:marker>
          <c:dLbls>
            <c:dLblPos val="t"/>
            <c:showVal val="1"/>
          </c:dLbls>
          <c:cat>
            <c:strRef>
              <c:f>Piñera!$E$1:$L$1</c:f>
              <c:strCache>
                <c:ptCount val="8"/>
                <c:pt idx="0">
                  <c:v>mar. 12</c:v>
                </c:pt>
                <c:pt idx="1">
                  <c:v>jun. 12</c:v>
                </c:pt>
                <c:pt idx="2">
                  <c:v>jul. 12</c:v>
                </c:pt>
                <c:pt idx="3">
                  <c:v>ago. 12</c:v>
                </c:pt>
                <c:pt idx="4">
                  <c:v>sep. 12</c:v>
                </c:pt>
                <c:pt idx="5">
                  <c:v>oct. 12</c:v>
                </c:pt>
                <c:pt idx="6">
                  <c:v>nov. 12</c:v>
                </c:pt>
                <c:pt idx="7">
                  <c:v>abr. 13</c:v>
                </c:pt>
              </c:strCache>
            </c:strRef>
          </c:cat>
          <c:val>
            <c:numRef>
              <c:f>Piñera!$E$2:$L$2</c:f>
              <c:numCache>
                <c:formatCode>General</c:formatCode>
                <c:ptCount val="8"/>
                <c:pt idx="0">
                  <c:v>3.8</c:v>
                </c:pt>
                <c:pt idx="1">
                  <c:v>3.7</c:v>
                </c:pt>
                <c:pt idx="2">
                  <c:v>3.9</c:v>
                </c:pt>
                <c:pt idx="3">
                  <c:v>3.8</c:v>
                </c:pt>
                <c:pt idx="4">
                  <c:v>4.2</c:v>
                </c:pt>
                <c:pt idx="5">
                  <c:v>3.6</c:v>
                </c:pt>
                <c:pt idx="6">
                  <c:v>4.2</c:v>
                </c:pt>
                <c:pt idx="7">
                  <c:v>4.4000000000000004</c:v>
                </c:pt>
              </c:numCache>
            </c:numRef>
          </c:val>
        </c:ser>
        <c:marker val="1"/>
        <c:axId val="107316352"/>
        <c:axId val="107317888"/>
      </c:lineChart>
      <c:catAx>
        <c:axId val="107316352"/>
        <c:scaling>
          <c:orientation val="minMax"/>
        </c:scaling>
        <c:axPos val="b"/>
        <c:tickLblPos val="nextTo"/>
        <c:crossAx val="107317888"/>
        <c:crosses val="autoZero"/>
        <c:auto val="1"/>
        <c:lblAlgn val="ctr"/>
        <c:lblOffset val="100"/>
      </c:catAx>
      <c:valAx>
        <c:axId val="107317888"/>
        <c:scaling>
          <c:orientation val="minMax"/>
          <c:max val="7"/>
        </c:scaling>
        <c:axPos val="l"/>
        <c:numFmt formatCode="General" sourceLinked="1"/>
        <c:tickLblPos val="nextTo"/>
        <c:crossAx val="107316352"/>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layout/>
      <c:txPr>
        <a:bodyPr/>
        <a:lstStyle/>
        <a:p>
          <a:pPr>
            <a:defRPr sz="1600"/>
          </a:pPr>
          <a:endParaRPr lang="es-ES"/>
        </a:p>
      </c:txPr>
    </c:title>
    <c:plotArea>
      <c:layout/>
      <c:barChart>
        <c:barDir val="col"/>
        <c:grouping val="clustered"/>
        <c:ser>
          <c:idx val="0"/>
          <c:order val="0"/>
          <c:tx>
            <c:strRef>
              <c:f>Gobierno!$C$1</c:f>
              <c:strCache>
                <c:ptCount val="1"/>
                <c:pt idx="0">
                  <c:v>GOBIERNO</c:v>
                </c:pt>
              </c:strCache>
            </c:strRef>
          </c:tx>
          <c:spPr>
            <a:solidFill>
              <a:schemeClr val="accent1">
                <a:lumMod val="75000"/>
              </a:schemeClr>
            </a:solidFill>
          </c:spPr>
          <c:dLbls>
            <c:showVal val="1"/>
          </c:dLbls>
          <c:cat>
            <c:numRef>
              <c:f>Gobierno!$B$2:$B$8</c:f>
              <c:numCache>
                <c:formatCode>General</c:formatCode>
                <c:ptCount val="7"/>
                <c:pt idx="0">
                  <c:v>1</c:v>
                </c:pt>
                <c:pt idx="1">
                  <c:v>2</c:v>
                </c:pt>
                <c:pt idx="2">
                  <c:v>3</c:v>
                </c:pt>
                <c:pt idx="3">
                  <c:v>4</c:v>
                </c:pt>
                <c:pt idx="4">
                  <c:v>5</c:v>
                </c:pt>
                <c:pt idx="5">
                  <c:v>6</c:v>
                </c:pt>
                <c:pt idx="6">
                  <c:v>7</c:v>
                </c:pt>
              </c:numCache>
            </c:numRef>
          </c:cat>
          <c:val>
            <c:numRef>
              <c:f>Gobierno!$C$2:$C$8</c:f>
              <c:numCache>
                <c:formatCode>0.0%</c:formatCode>
                <c:ptCount val="7"/>
                <c:pt idx="0">
                  <c:v>7.0000000000000021E-2</c:v>
                </c:pt>
                <c:pt idx="1">
                  <c:v>5.3999999999999999E-2</c:v>
                </c:pt>
                <c:pt idx="2">
                  <c:v>0.126</c:v>
                </c:pt>
                <c:pt idx="3">
                  <c:v>0.20600000000000004</c:v>
                </c:pt>
                <c:pt idx="4">
                  <c:v>0.34600000000000031</c:v>
                </c:pt>
                <c:pt idx="5">
                  <c:v>0.128</c:v>
                </c:pt>
                <c:pt idx="6">
                  <c:v>6.8000000000000019E-2</c:v>
                </c:pt>
              </c:numCache>
            </c:numRef>
          </c:val>
        </c:ser>
        <c:axId val="107293696"/>
        <c:axId val="107258624"/>
      </c:barChart>
      <c:catAx>
        <c:axId val="107293696"/>
        <c:scaling>
          <c:orientation val="minMax"/>
        </c:scaling>
        <c:axPos val="b"/>
        <c:numFmt formatCode="General" sourceLinked="1"/>
        <c:tickLblPos val="nextTo"/>
        <c:crossAx val="107258624"/>
        <c:crosses val="autoZero"/>
        <c:auto val="1"/>
        <c:lblAlgn val="ctr"/>
        <c:lblOffset val="100"/>
      </c:catAx>
      <c:valAx>
        <c:axId val="107258624"/>
        <c:scaling>
          <c:orientation val="minMax"/>
        </c:scaling>
        <c:axPos val="l"/>
        <c:numFmt formatCode="0%" sourceLinked="0"/>
        <c:tickLblPos val="nextTo"/>
        <c:crossAx val="107293696"/>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s-ES" sz="1600"/>
              <a:t>GOBIERNO</a:t>
            </a:r>
          </a:p>
          <a:p>
            <a:pPr>
              <a:defRPr sz="1600"/>
            </a:pPr>
            <a:r>
              <a:rPr lang="es-ES" sz="1600"/>
              <a:t>(Promedio de nota)</a:t>
            </a:r>
          </a:p>
        </c:rich>
      </c:tx>
      <c:layout/>
    </c:title>
    <c:plotArea>
      <c:layout/>
      <c:lineChart>
        <c:grouping val="standard"/>
        <c:ser>
          <c:idx val="0"/>
          <c:order val="0"/>
          <c:marker>
            <c:symbol val="none"/>
          </c:marker>
          <c:dLbls>
            <c:dLblPos val="t"/>
            <c:showVal val="1"/>
          </c:dLbls>
          <c:cat>
            <c:strRef>
              <c:f>Gobierno!$D$1:$K$1</c:f>
              <c:strCache>
                <c:ptCount val="8"/>
                <c:pt idx="0">
                  <c:v>mar. 12</c:v>
                </c:pt>
                <c:pt idx="1">
                  <c:v>jun. 12</c:v>
                </c:pt>
                <c:pt idx="2">
                  <c:v>jul. 12</c:v>
                </c:pt>
                <c:pt idx="3">
                  <c:v>ago. 12</c:v>
                </c:pt>
                <c:pt idx="4">
                  <c:v>sep. 12</c:v>
                </c:pt>
                <c:pt idx="5">
                  <c:v>oct. 12</c:v>
                </c:pt>
                <c:pt idx="6">
                  <c:v>nov. 12</c:v>
                </c:pt>
                <c:pt idx="7">
                  <c:v>abr. 13</c:v>
                </c:pt>
              </c:strCache>
            </c:strRef>
          </c:cat>
          <c:val>
            <c:numRef>
              <c:f>Gobierno!$D$2:$K$2</c:f>
              <c:numCache>
                <c:formatCode>General</c:formatCode>
                <c:ptCount val="8"/>
                <c:pt idx="0">
                  <c:v>3.9</c:v>
                </c:pt>
                <c:pt idx="1">
                  <c:v>3.8</c:v>
                </c:pt>
                <c:pt idx="2">
                  <c:v>3.9</c:v>
                </c:pt>
                <c:pt idx="3">
                  <c:v>3.9</c:v>
                </c:pt>
                <c:pt idx="4">
                  <c:v>4.3</c:v>
                </c:pt>
                <c:pt idx="5">
                  <c:v>3.9</c:v>
                </c:pt>
                <c:pt idx="6">
                  <c:v>4.2</c:v>
                </c:pt>
                <c:pt idx="7">
                  <c:v>4.4000000000000004</c:v>
                </c:pt>
              </c:numCache>
            </c:numRef>
          </c:val>
        </c:ser>
        <c:marker val="1"/>
        <c:axId val="106894080"/>
        <c:axId val="106895616"/>
      </c:lineChart>
      <c:catAx>
        <c:axId val="106894080"/>
        <c:scaling>
          <c:orientation val="minMax"/>
        </c:scaling>
        <c:axPos val="b"/>
        <c:tickLblPos val="nextTo"/>
        <c:crossAx val="106895616"/>
        <c:crosses val="autoZero"/>
        <c:auto val="1"/>
        <c:lblAlgn val="ctr"/>
        <c:lblOffset val="100"/>
      </c:catAx>
      <c:valAx>
        <c:axId val="106895616"/>
        <c:scaling>
          <c:orientation val="minMax"/>
          <c:max val="7"/>
          <c:min val="0"/>
        </c:scaling>
        <c:axPos val="l"/>
        <c:numFmt formatCode="General" sourceLinked="1"/>
        <c:tickLblPos val="nextTo"/>
        <c:crossAx val="106894080"/>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tx>
        <c:rich>
          <a:bodyPr/>
          <a:lstStyle/>
          <a:p>
            <a:pPr>
              <a:defRPr sz="1600"/>
            </a:pPr>
            <a:r>
              <a:rPr lang="en-US" sz="1600"/>
              <a:t>SITUACION ECONÓMICA</a:t>
            </a:r>
          </a:p>
        </c:rich>
      </c:tx>
      <c:layout/>
    </c:title>
    <c:plotArea>
      <c:layout/>
      <c:barChart>
        <c:barDir val="col"/>
        <c:grouping val="clustered"/>
        <c:ser>
          <c:idx val="0"/>
          <c:order val="0"/>
          <c:tx>
            <c:strRef>
              <c:f>Economía!$D$2</c:f>
              <c:strCache>
                <c:ptCount val="1"/>
                <c:pt idx="0">
                  <c:v>Situacion Económica</c:v>
                </c:pt>
              </c:strCache>
            </c:strRef>
          </c:tx>
          <c:spPr>
            <a:solidFill>
              <a:schemeClr val="accent1">
                <a:lumMod val="75000"/>
              </a:schemeClr>
            </a:solidFill>
          </c:spPr>
          <c:dLbls>
            <c:showVal val="1"/>
          </c:dLbls>
          <c:cat>
            <c:numRef>
              <c:f>Economía!$C$3:$C$9</c:f>
              <c:numCache>
                <c:formatCode>General</c:formatCode>
                <c:ptCount val="7"/>
                <c:pt idx="0">
                  <c:v>1</c:v>
                </c:pt>
                <c:pt idx="1">
                  <c:v>2</c:v>
                </c:pt>
                <c:pt idx="2">
                  <c:v>3</c:v>
                </c:pt>
                <c:pt idx="3">
                  <c:v>4</c:v>
                </c:pt>
                <c:pt idx="4">
                  <c:v>5</c:v>
                </c:pt>
                <c:pt idx="5">
                  <c:v>6</c:v>
                </c:pt>
                <c:pt idx="6">
                  <c:v>7</c:v>
                </c:pt>
              </c:numCache>
            </c:numRef>
          </c:cat>
          <c:val>
            <c:numRef>
              <c:f>Economía!$D$3:$D$9</c:f>
              <c:numCache>
                <c:formatCode>0.0%</c:formatCode>
                <c:ptCount val="7"/>
                <c:pt idx="0">
                  <c:v>5.1999999999999998E-2</c:v>
                </c:pt>
                <c:pt idx="1">
                  <c:v>3.7999999999999999E-2</c:v>
                </c:pt>
                <c:pt idx="2">
                  <c:v>8.4000000000000047E-2</c:v>
                </c:pt>
                <c:pt idx="3">
                  <c:v>0.20600000000000004</c:v>
                </c:pt>
                <c:pt idx="4">
                  <c:v>0.30000000000000032</c:v>
                </c:pt>
                <c:pt idx="5">
                  <c:v>0.23200000000000001</c:v>
                </c:pt>
                <c:pt idx="6">
                  <c:v>8.6000000000000021E-2</c:v>
                </c:pt>
              </c:numCache>
            </c:numRef>
          </c:val>
        </c:ser>
        <c:axId val="106948864"/>
        <c:axId val="107352064"/>
      </c:barChart>
      <c:catAx>
        <c:axId val="106948864"/>
        <c:scaling>
          <c:orientation val="minMax"/>
        </c:scaling>
        <c:axPos val="b"/>
        <c:numFmt formatCode="General" sourceLinked="1"/>
        <c:tickLblPos val="nextTo"/>
        <c:crossAx val="107352064"/>
        <c:crosses val="autoZero"/>
        <c:auto val="1"/>
        <c:lblAlgn val="ctr"/>
        <c:lblOffset val="100"/>
      </c:catAx>
      <c:valAx>
        <c:axId val="107352064"/>
        <c:scaling>
          <c:orientation val="minMax"/>
        </c:scaling>
        <c:axPos val="l"/>
        <c:numFmt formatCode="0%" sourceLinked="0"/>
        <c:tickLblPos val="nextTo"/>
        <c:crossAx val="106948864"/>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s-ES" sz="1600"/>
              <a:t>SITUACIÓN ECONÓMICA</a:t>
            </a:r>
          </a:p>
          <a:p>
            <a:pPr>
              <a:defRPr sz="1600"/>
            </a:pPr>
            <a:r>
              <a:rPr lang="es-ES" sz="1600"/>
              <a:t>(Promedio de nota)</a:t>
            </a:r>
          </a:p>
        </c:rich>
      </c:tx>
      <c:layout/>
    </c:title>
    <c:plotArea>
      <c:layout/>
      <c:lineChart>
        <c:grouping val="standard"/>
        <c:ser>
          <c:idx val="0"/>
          <c:order val="0"/>
          <c:spPr>
            <a:ln>
              <a:solidFill>
                <a:schemeClr val="accent1">
                  <a:lumMod val="75000"/>
                </a:schemeClr>
              </a:solidFill>
            </a:ln>
          </c:spPr>
          <c:marker>
            <c:symbol val="circle"/>
            <c:size val="5"/>
            <c:spPr>
              <a:solidFill>
                <a:schemeClr val="accent1">
                  <a:lumMod val="75000"/>
                </a:schemeClr>
              </a:solidFill>
            </c:spPr>
          </c:marker>
          <c:dLbls>
            <c:dLblPos val="t"/>
            <c:showVal val="1"/>
          </c:dLbls>
          <c:cat>
            <c:strRef>
              <c:f>Economía!$E$2:$J$2</c:f>
              <c:strCache>
                <c:ptCount val="6"/>
                <c:pt idx="0">
                  <c:v>jul. 12</c:v>
                </c:pt>
                <c:pt idx="1">
                  <c:v>ago. 12</c:v>
                </c:pt>
                <c:pt idx="2">
                  <c:v>sep. 12</c:v>
                </c:pt>
                <c:pt idx="3">
                  <c:v>oct. 12</c:v>
                </c:pt>
                <c:pt idx="4">
                  <c:v>nov. 12</c:v>
                </c:pt>
                <c:pt idx="5">
                  <c:v>abr. 13</c:v>
                </c:pt>
              </c:strCache>
            </c:strRef>
          </c:cat>
          <c:val>
            <c:numRef>
              <c:f>Economía!$E$3:$J$3</c:f>
              <c:numCache>
                <c:formatCode>General</c:formatCode>
                <c:ptCount val="6"/>
                <c:pt idx="0">
                  <c:v>4.0999999999999996</c:v>
                </c:pt>
                <c:pt idx="1">
                  <c:v>4.3</c:v>
                </c:pt>
                <c:pt idx="2">
                  <c:v>4.5</c:v>
                </c:pt>
                <c:pt idx="3">
                  <c:v>4.4000000000000004</c:v>
                </c:pt>
                <c:pt idx="4">
                  <c:v>4.5</c:v>
                </c:pt>
                <c:pt idx="5">
                  <c:v>4.8</c:v>
                </c:pt>
              </c:numCache>
            </c:numRef>
          </c:val>
        </c:ser>
        <c:marker val="1"/>
        <c:axId val="107380736"/>
        <c:axId val="107382272"/>
      </c:lineChart>
      <c:catAx>
        <c:axId val="107380736"/>
        <c:scaling>
          <c:orientation val="minMax"/>
        </c:scaling>
        <c:axPos val="b"/>
        <c:tickLblPos val="nextTo"/>
        <c:crossAx val="107382272"/>
        <c:crosses val="autoZero"/>
        <c:auto val="1"/>
        <c:lblAlgn val="ctr"/>
        <c:lblOffset val="100"/>
      </c:catAx>
      <c:valAx>
        <c:axId val="107382272"/>
        <c:scaling>
          <c:orientation val="minMax"/>
          <c:max val="7"/>
          <c:min val="1"/>
        </c:scaling>
        <c:axPos val="l"/>
        <c:numFmt formatCode="General" sourceLinked="1"/>
        <c:tickLblPos val="nextTo"/>
        <c:crossAx val="107380736"/>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layout/>
      <c:txPr>
        <a:bodyPr/>
        <a:lstStyle/>
        <a:p>
          <a:pPr>
            <a:defRPr sz="1600"/>
          </a:pPr>
          <a:endParaRPr lang="es-ES"/>
        </a:p>
      </c:txPr>
    </c:title>
    <c:plotArea>
      <c:layout/>
      <c:barChart>
        <c:barDir val="col"/>
        <c:grouping val="clustered"/>
        <c:ser>
          <c:idx val="0"/>
          <c:order val="0"/>
          <c:tx>
            <c:strRef>
              <c:f>Delincuencia!$D$2</c:f>
              <c:strCache>
                <c:ptCount val="1"/>
                <c:pt idx="0">
                  <c:v>La accion del Gobierno contra la delincuencia</c:v>
                </c:pt>
              </c:strCache>
            </c:strRef>
          </c:tx>
          <c:spPr>
            <a:solidFill>
              <a:schemeClr val="accent1">
                <a:lumMod val="75000"/>
              </a:schemeClr>
            </a:solidFill>
          </c:spPr>
          <c:dLbls>
            <c:showVal val="1"/>
          </c:dLbls>
          <c:cat>
            <c:numRef>
              <c:f>Delincuencia!$C$3:$C$9</c:f>
              <c:numCache>
                <c:formatCode>General</c:formatCode>
                <c:ptCount val="7"/>
                <c:pt idx="0">
                  <c:v>1</c:v>
                </c:pt>
                <c:pt idx="1">
                  <c:v>2</c:v>
                </c:pt>
                <c:pt idx="2">
                  <c:v>3</c:v>
                </c:pt>
                <c:pt idx="3">
                  <c:v>4</c:v>
                </c:pt>
                <c:pt idx="4">
                  <c:v>5</c:v>
                </c:pt>
                <c:pt idx="5">
                  <c:v>6</c:v>
                </c:pt>
                <c:pt idx="6">
                  <c:v>7</c:v>
                </c:pt>
              </c:numCache>
            </c:numRef>
          </c:cat>
          <c:val>
            <c:numRef>
              <c:f>Delincuencia!$D$3:$D$9</c:f>
              <c:numCache>
                <c:formatCode>0.0%</c:formatCode>
                <c:ptCount val="7"/>
                <c:pt idx="0">
                  <c:v>0.15000000000000024</c:v>
                </c:pt>
                <c:pt idx="1">
                  <c:v>0.1520000000000003</c:v>
                </c:pt>
                <c:pt idx="2">
                  <c:v>0.1540000000000003</c:v>
                </c:pt>
                <c:pt idx="3">
                  <c:v>0.27</c:v>
                </c:pt>
                <c:pt idx="4">
                  <c:v>0.19</c:v>
                </c:pt>
                <c:pt idx="5">
                  <c:v>5.4000000000000034E-2</c:v>
                </c:pt>
                <c:pt idx="6">
                  <c:v>2.4E-2</c:v>
                </c:pt>
              </c:numCache>
            </c:numRef>
          </c:val>
        </c:ser>
        <c:axId val="107447808"/>
        <c:axId val="107449344"/>
      </c:barChart>
      <c:catAx>
        <c:axId val="107447808"/>
        <c:scaling>
          <c:orientation val="minMax"/>
        </c:scaling>
        <c:axPos val="b"/>
        <c:numFmt formatCode="General" sourceLinked="1"/>
        <c:tickLblPos val="nextTo"/>
        <c:crossAx val="107449344"/>
        <c:crosses val="autoZero"/>
        <c:auto val="1"/>
        <c:lblAlgn val="ctr"/>
        <c:lblOffset val="100"/>
      </c:catAx>
      <c:valAx>
        <c:axId val="107449344"/>
        <c:scaling>
          <c:orientation val="minMax"/>
        </c:scaling>
        <c:axPos val="l"/>
        <c:numFmt formatCode="0%" sourceLinked="0"/>
        <c:tickLblPos val="nextTo"/>
        <c:crossAx val="107447808"/>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s-ES" sz="1600"/>
              <a:t>LA ACCION DEL GOBIERNO CONTRA LA DELINCUENCIA</a:t>
            </a:r>
          </a:p>
          <a:p>
            <a:pPr>
              <a:defRPr sz="1600"/>
            </a:pPr>
            <a:r>
              <a:rPr lang="es-ES" sz="1600"/>
              <a:t>(Promedio de nota)</a:t>
            </a:r>
          </a:p>
        </c:rich>
      </c:tx>
      <c:layout/>
    </c:title>
    <c:plotArea>
      <c:layout/>
      <c:lineChart>
        <c:grouping val="standard"/>
        <c:ser>
          <c:idx val="0"/>
          <c:order val="0"/>
          <c:marker>
            <c:symbol val="circle"/>
            <c:size val="5"/>
            <c:spPr>
              <a:solidFill>
                <a:schemeClr val="accent1">
                  <a:lumMod val="75000"/>
                </a:schemeClr>
              </a:solidFill>
            </c:spPr>
          </c:marker>
          <c:dLbls>
            <c:dLblPos val="t"/>
            <c:showVal val="1"/>
          </c:dLbls>
          <c:cat>
            <c:strRef>
              <c:f>Delincuencia!$E$2:$J$2</c:f>
              <c:strCache>
                <c:ptCount val="6"/>
                <c:pt idx="0">
                  <c:v>jul. 12</c:v>
                </c:pt>
                <c:pt idx="1">
                  <c:v>ago. 12</c:v>
                </c:pt>
                <c:pt idx="2">
                  <c:v>sep. 12</c:v>
                </c:pt>
                <c:pt idx="3">
                  <c:v>oct. 12</c:v>
                </c:pt>
                <c:pt idx="4">
                  <c:v>nov. 12</c:v>
                </c:pt>
                <c:pt idx="5">
                  <c:v>abr. 13</c:v>
                </c:pt>
              </c:strCache>
            </c:strRef>
          </c:cat>
          <c:val>
            <c:numRef>
              <c:f>Delincuencia!$E$3:$J$3</c:f>
              <c:numCache>
                <c:formatCode>General</c:formatCode>
                <c:ptCount val="6"/>
                <c:pt idx="0">
                  <c:v>3.2</c:v>
                </c:pt>
                <c:pt idx="1">
                  <c:v>3.2</c:v>
                </c:pt>
                <c:pt idx="2">
                  <c:v>3.4</c:v>
                </c:pt>
                <c:pt idx="3" formatCode="0.0">
                  <c:v>3</c:v>
                </c:pt>
                <c:pt idx="4">
                  <c:v>3.3</c:v>
                </c:pt>
                <c:pt idx="5">
                  <c:v>3.5</c:v>
                </c:pt>
              </c:numCache>
            </c:numRef>
          </c:val>
        </c:ser>
        <c:marker val="1"/>
        <c:axId val="107478016"/>
        <c:axId val="107557632"/>
      </c:lineChart>
      <c:catAx>
        <c:axId val="107478016"/>
        <c:scaling>
          <c:orientation val="minMax"/>
        </c:scaling>
        <c:axPos val="b"/>
        <c:tickLblPos val="nextTo"/>
        <c:crossAx val="107557632"/>
        <c:crosses val="autoZero"/>
        <c:auto val="1"/>
        <c:lblAlgn val="ctr"/>
        <c:lblOffset val="100"/>
      </c:catAx>
      <c:valAx>
        <c:axId val="107557632"/>
        <c:scaling>
          <c:orientation val="minMax"/>
          <c:max val="7"/>
          <c:min val="1"/>
        </c:scaling>
        <c:axPos val="l"/>
        <c:numFmt formatCode="General" sourceLinked="1"/>
        <c:tickLblPos val="nextTo"/>
        <c:crossAx val="107478016"/>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layout/>
      <c:txPr>
        <a:bodyPr/>
        <a:lstStyle/>
        <a:p>
          <a:pPr>
            <a:defRPr sz="1600"/>
          </a:pPr>
          <a:endParaRPr lang="es-ES"/>
        </a:p>
      </c:txPr>
    </c:title>
    <c:plotArea>
      <c:layout/>
      <c:barChart>
        <c:barDir val="col"/>
        <c:grouping val="clustered"/>
        <c:ser>
          <c:idx val="0"/>
          <c:order val="0"/>
          <c:tx>
            <c:strRef>
              <c:f>'Estadio Seguro'!$B$2</c:f>
              <c:strCache>
                <c:ptCount val="1"/>
                <c:pt idx="0">
                  <c:v>Plan Estadio Seguro</c:v>
                </c:pt>
              </c:strCache>
            </c:strRef>
          </c:tx>
          <c:spPr>
            <a:solidFill>
              <a:schemeClr val="accent1">
                <a:lumMod val="75000"/>
              </a:schemeClr>
            </a:solidFill>
          </c:spPr>
          <c:dLbls>
            <c:showVal val="1"/>
          </c:dLbls>
          <c:cat>
            <c:numRef>
              <c:f>'Estadio Seguro'!$A$3:$A$9</c:f>
              <c:numCache>
                <c:formatCode>General</c:formatCode>
                <c:ptCount val="7"/>
                <c:pt idx="0">
                  <c:v>1</c:v>
                </c:pt>
                <c:pt idx="1">
                  <c:v>2</c:v>
                </c:pt>
                <c:pt idx="2">
                  <c:v>3</c:v>
                </c:pt>
                <c:pt idx="3">
                  <c:v>4</c:v>
                </c:pt>
                <c:pt idx="4">
                  <c:v>5</c:v>
                </c:pt>
                <c:pt idx="5">
                  <c:v>6</c:v>
                </c:pt>
                <c:pt idx="6">
                  <c:v>7</c:v>
                </c:pt>
              </c:numCache>
            </c:numRef>
          </c:cat>
          <c:val>
            <c:numRef>
              <c:f>'Estadio Seguro'!$B$3:$B$9</c:f>
              <c:numCache>
                <c:formatCode>0.0%</c:formatCode>
                <c:ptCount val="7"/>
                <c:pt idx="0">
                  <c:v>0.13800000000000001</c:v>
                </c:pt>
                <c:pt idx="1">
                  <c:v>0.13</c:v>
                </c:pt>
                <c:pt idx="2">
                  <c:v>0.16800000000000001</c:v>
                </c:pt>
                <c:pt idx="3">
                  <c:v>0.18800000000000033</c:v>
                </c:pt>
                <c:pt idx="4">
                  <c:v>0.13800000000000001</c:v>
                </c:pt>
                <c:pt idx="5">
                  <c:v>7.8000000000000014E-2</c:v>
                </c:pt>
                <c:pt idx="6">
                  <c:v>5.1999999999999998E-2</c:v>
                </c:pt>
              </c:numCache>
            </c:numRef>
          </c:val>
        </c:ser>
        <c:axId val="107631360"/>
        <c:axId val="107632896"/>
      </c:barChart>
      <c:catAx>
        <c:axId val="107631360"/>
        <c:scaling>
          <c:orientation val="minMax"/>
        </c:scaling>
        <c:axPos val="b"/>
        <c:numFmt formatCode="General" sourceLinked="1"/>
        <c:tickLblPos val="nextTo"/>
        <c:crossAx val="107632896"/>
        <c:crosses val="autoZero"/>
        <c:auto val="1"/>
        <c:lblAlgn val="ctr"/>
        <c:lblOffset val="100"/>
      </c:catAx>
      <c:valAx>
        <c:axId val="107632896"/>
        <c:scaling>
          <c:orientation val="minMax"/>
        </c:scaling>
        <c:axPos val="l"/>
        <c:numFmt formatCode="0%" sourceLinked="0"/>
        <c:tickLblPos val="nextTo"/>
        <c:crossAx val="107631360"/>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tx>
        <c:rich>
          <a:bodyPr/>
          <a:lstStyle/>
          <a:p>
            <a:pPr>
              <a:defRPr/>
            </a:pPr>
            <a:r>
              <a:rPr lang="en-US"/>
              <a:t>% A favor</a:t>
            </a:r>
          </a:p>
        </c:rich>
      </c:tx>
      <c:layout/>
    </c:title>
    <c:plotArea>
      <c:layout/>
      <c:lineChart>
        <c:grouping val="standard"/>
        <c:ser>
          <c:idx val="0"/>
          <c:order val="0"/>
          <c:tx>
            <c:strRef>
              <c:f>'P2'!$A$5</c:f>
              <c:strCache>
                <c:ptCount val="1"/>
                <c:pt idx="0">
                  <c:v>A favor</c:v>
                </c:pt>
              </c:strCache>
            </c:strRef>
          </c:tx>
          <c:spPr>
            <a:ln>
              <a:solidFill>
                <a:schemeClr val="accent1">
                  <a:lumMod val="75000"/>
                </a:schemeClr>
              </a:solidFill>
            </a:ln>
          </c:spPr>
          <c:marker>
            <c:spPr>
              <a:solidFill>
                <a:schemeClr val="accent1">
                  <a:lumMod val="75000"/>
                </a:schemeClr>
              </a:solidFill>
              <a:ln>
                <a:solidFill>
                  <a:schemeClr val="accent1"/>
                </a:solidFill>
              </a:ln>
            </c:spPr>
          </c:marker>
          <c:dLbls>
            <c:dLblPos val="t"/>
            <c:showVal val="1"/>
          </c:dLbls>
          <c:cat>
            <c:strRef>
              <c:f>'P2'!$B$4:$H$4</c:f>
              <c:strCache>
                <c:ptCount val="7"/>
                <c:pt idx="0">
                  <c:v>jun. 12</c:v>
                </c:pt>
                <c:pt idx="1">
                  <c:v>jul. 12</c:v>
                </c:pt>
                <c:pt idx="2">
                  <c:v>ago. 12</c:v>
                </c:pt>
                <c:pt idx="3">
                  <c:v>sept. 12</c:v>
                </c:pt>
                <c:pt idx="4">
                  <c:v>oct. 12</c:v>
                </c:pt>
                <c:pt idx="5">
                  <c:v>nov. 12</c:v>
                </c:pt>
                <c:pt idx="6">
                  <c:v>abr. 13</c:v>
                </c:pt>
              </c:strCache>
            </c:strRef>
          </c:cat>
          <c:val>
            <c:numRef>
              <c:f>'P2'!$B$5:$H$5</c:f>
              <c:numCache>
                <c:formatCode>0.0%</c:formatCode>
                <c:ptCount val="7"/>
                <c:pt idx="0">
                  <c:v>0.83900000000000063</c:v>
                </c:pt>
                <c:pt idx="1">
                  <c:v>0.86400000000000143</c:v>
                </c:pt>
                <c:pt idx="2">
                  <c:v>0.82000000000000062</c:v>
                </c:pt>
                <c:pt idx="3">
                  <c:v>0.80700000000000005</c:v>
                </c:pt>
                <c:pt idx="4">
                  <c:v>0.7750000000000018</c:v>
                </c:pt>
                <c:pt idx="5">
                  <c:v>0.81100000000000005</c:v>
                </c:pt>
                <c:pt idx="6">
                  <c:v>0.86000000000000065</c:v>
                </c:pt>
              </c:numCache>
            </c:numRef>
          </c:val>
        </c:ser>
        <c:marker val="1"/>
        <c:axId val="105303424"/>
        <c:axId val="105325696"/>
      </c:lineChart>
      <c:catAx>
        <c:axId val="105303424"/>
        <c:scaling>
          <c:orientation val="minMax"/>
        </c:scaling>
        <c:axPos val="b"/>
        <c:tickLblPos val="nextTo"/>
        <c:crossAx val="105325696"/>
        <c:crosses val="autoZero"/>
        <c:auto val="1"/>
        <c:lblAlgn val="ctr"/>
        <c:lblOffset val="100"/>
      </c:catAx>
      <c:valAx>
        <c:axId val="105325696"/>
        <c:scaling>
          <c:orientation val="minMax"/>
          <c:max val="1"/>
          <c:min val="0.5"/>
        </c:scaling>
        <c:axPos val="l"/>
        <c:numFmt formatCode="0%" sourceLinked="0"/>
        <c:tickLblPos val="nextTo"/>
        <c:crossAx val="105303424"/>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s-ES" sz="1600"/>
              <a:t>PLAN ESTADIO SEGURO</a:t>
            </a:r>
          </a:p>
          <a:p>
            <a:pPr>
              <a:defRPr sz="1600"/>
            </a:pPr>
            <a:r>
              <a:rPr lang="es-ES" sz="1600"/>
              <a:t>(Promedio de nota)</a:t>
            </a:r>
          </a:p>
        </c:rich>
      </c:tx>
      <c:layout/>
    </c:title>
    <c:plotArea>
      <c:layout/>
      <c:lineChart>
        <c:grouping val="standard"/>
        <c:ser>
          <c:idx val="0"/>
          <c:order val="0"/>
          <c:spPr>
            <a:ln>
              <a:solidFill>
                <a:schemeClr val="accent1">
                  <a:lumMod val="75000"/>
                </a:schemeClr>
              </a:solidFill>
            </a:ln>
          </c:spPr>
          <c:marker>
            <c:symbol val="circle"/>
            <c:size val="5"/>
          </c:marker>
          <c:dLbls>
            <c:dLblPos val="t"/>
            <c:showVal val="1"/>
          </c:dLbls>
          <c:cat>
            <c:strRef>
              <c:f>'Estadio Seguro'!$C$2:$H$2</c:f>
              <c:strCache>
                <c:ptCount val="6"/>
                <c:pt idx="0">
                  <c:v>jul. 12</c:v>
                </c:pt>
                <c:pt idx="1">
                  <c:v>ago. 12</c:v>
                </c:pt>
                <c:pt idx="2">
                  <c:v>sep. 12</c:v>
                </c:pt>
                <c:pt idx="3">
                  <c:v>oct. 12</c:v>
                </c:pt>
                <c:pt idx="4">
                  <c:v>nov. 12</c:v>
                </c:pt>
                <c:pt idx="5">
                  <c:v>abr. 13</c:v>
                </c:pt>
              </c:strCache>
            </c:strRef>
          </c:cat>
          <c:val>
            <c:numRef>
              <c:f>'Estadio Seguro'!$C$3:$H$3</c:f>
              <c:numCache>
                <c:formatCode>General</c:formatCode>
                <c:ptCount val="6"/>
                <c:pt idx="0">
                  <c:v>3.4</c:v>
                </c:pt>
                <c:pt idx="1">
                  <c:v>3.8</c:v>
                </c:pt>
                <c:pt idx="2">
                  <c:v>3.4</c:v>
                </c:pt>
                <c:pt idx="3">
                  <c:v>3.6</c:v>
                </c:pt>
                <c:pt idx="4">
                  <c:v>3.9</c:v>
                </c:pt>
                <c:pt idx="5">
                  <c:v>3.6</c:v>
                </c:pt>
              </c:numCache>
            </c:numRef>
          </c:val>
        </c:ser>
        <c:marker val="1"/>
        <c:axId val="107686144"/>
        <c:axId val="107692032"/>
      </c:lineChart>
      <c:catAx>
        <c:axId val="107686144"/>
        <c:scaling>
          <c:orientation val="minMax"/>
        </c:scaling>
        <c:axPos val="b"/>
        <c:tickLblPos val="nextTo"/>
        <c:crossAx val="107692032"/>
        <c:crosses val="autoZero"/>
        <c:auto val="1"/>
        <c:lblAlgn val="ctr"/>
        <c:lblOffset val="100"/>
      </c:catAx>
      <c:valAx>
        <c:axId val="107692032"/>
        <c:scaling>
          <c:orientation val="minMax"/>
          <c:max val="7"/>
          <c:min val="1"/>
        </c:scaling>
        <c:axPos val="l"/>
        <c:numFmt formatCode="General" sourceLinked="1"/>
        <c:tickLblPos val="nextTo"/>
        <c:crossAx val="107686144"/>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n-US" sz="1600"/>
              <a:t>% DE ACUERDO</a:t>
            </a:r>
          </a:p>
        </c:rich>
      </c:tx>
      <c:layout/>
    </c:title>
    <c:plotArea>
      <c:layout/>
      <c:barChart>
        <c:barDir val="col"/>
        <c:grouping val="clustered"/>
        <c:ser>
          <c:idx val="0"/>
          <c:order val="0"/>
          <c:tx>
            <c:strRef>
              <c:f>'P7'!$B$5</c:f>
              <c:strCache>
                <c:ptCount val="1"/>
                <c:pt idx="0">
                  <c:v>DE ACUERDO</c:v>
                </c:pt>
              </c:strCache>
            </c:strRef>
          </c:tx>
          <c:spPr>
            <a:solidFill>
              <a:schemeClr val="accent1">
                <a:lumMod val="75000"/>
              </a:schemeClr>
            </a:solidFill>
          </c:spPr>
          <c:dLbls>
            <c:showVal val="1"/>
          </c:dLbls>
          <c:cat>
            <c:strRef>
              <c:f>'P7'!$C$4:$D$4</c:f>
              <c:strCache>
                <c:ptCount val="2"/>
                <c:pt idx="0">
                  <c:v>Dic. 12</c:v>
                </c:pt>
                <c:pt idx="1">
                  <c:v>Abr. 13</c:v>
                </c:pt>
              </c:strCache>
            </c:strRef>
          </c:cat>
          <c:val>
            <c:numRef>
              <c:f>'P7'!$C$5:$D$5</c:f>
              <c:numCache>
                <c:formatCode>0.0%</c:formatCode>
                <c:ptCount val="2"/>
                <c:pt idx="0">
                  <c:v>0.74900000000000122</c:v>
                </c:pt>
                <c:pt idx="1">
                  <c:v>0.76200000000000134</c:v>
                </c:pt>
              </c:numCache>
            </c:numRef>
          </c:val>
        </c:ser>
        <c:axId val="107732992"/>
        <c:axId val="107734528"/>
      </c:barChart>
      <c:catAx>
        <c:axId val="107732992"/>
        <c:scaling>
          <c:orientation val="minMax"/>
        </c:scaling>
        <c:axPos val="b"/>
        <c:tickLblPos val="nextTo"/>
        <c:crossAx val="107734528"/>
        <c:crosses val="autoZero"/>
        <c:auto val="1"/>
        <c:lblAlgn val="ctr"/>
        <c:lblOffset val="100"/>
      </c:catAx>
      <c:valAx>
        <c:axId val="107734528"/>
        <c:scaling>
          <c:orientation val="minMax"/>
          <c:max val="1"/>
          <c:min val="0.1"/>
        </c:scaling>
        <c:axPos val="l"/>
        <c:numFmt formatCode="0%" sourceLinked="0"/>
        <c:tickLblPos val="nextTo"/>
        <c:crossAx val="107732992"/>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plotArea>
      <c:layout/>
      <c:barChart>
        <c:barDir val="col"/>
        <c:grouping val="clustered"/>
        <c:ser>
          <c:idx val="0"/>
          <c:order val="0"/>
          <c:tx>
            <c:strRef>
              <c:f>'P8'!$C$2</c:f>
              <c:strCache>
                <c:ptCount val="1"/>
                <c:pt idx="0">
                  <c:v>nov. 12</c:v>
                </c:pt>
              </c:strCache>
            </c:strRef>
          </c:tx>
          <c:spPr>
            <a:solidFill>
              <a:schemeClr val="accent1">
                <a:lumMod val="75000"/>
              </a:schemeClr>
            </a:solidFill>
          </c:spPr>
          <c:dLbls>
            <c:showVal val="1"/>
          </c:dLbls>
          <c:cat>
            <c:strRef>
              <c:f>'P8'!$B$3:$B$5</c:f>
              <c:strCache>
                <c:ptCount val="3"/>
                <c:pt idx="0">
                  <c:v>SI, DEBIESE ACATAR LA RESOLUCIÓN DE LA HAYA</c:v>
                </c:pt>
                <c:pt idx="1">
                  <c:v>NO, NO DEBIESE ACATAR LA RESOLUCIÓN DE LA HAYA</c:v>
                </c:pt>
                <c:pt idx="2">
                  <c:v>NS / NR</c:v>
                </c:pt>
              </c:strCache>
            </c:strRef>
          </c:cat>
          <c:val>
            <c:numRef>
              <c:f>'P8'!$C$3:$C$5</c:f>
              <c:numCache>
                <c:formatCode>0.0%</c:formatCode>
                <c:ptCount val="3"/>
                <c:pt idx="0">
                  <c:v>0.5</c:v>
                </c:pt>
                <c:pt idx="1">
                  <c:v>0.45900000000000002</c:v>
                </c:pt>
                <c:pt idx="2">
                  <c:v>4.1000000000000002E-2</c:v>
                </c:pt>
              </c:numCache>
            </c:numRef>
          </c:val>
        </c:ser>
        <c:ser>
          <c:idx val="1"/>
          <c:order val="1"/>
          <c:tx>
            <c:strRef>
              <c:f>'P8'!$D$2</c:f>
              <c:strCache>
                <c:ptCount val="1"/>
                <c:pt idx="0">
                  <c:v>dic. 12</c:v>
                </c:pt>
              </c:strCache>
            </c:strRef>
          </c:tx>
          <c:spPr>
            <a:solidFill>
              <a:schemeClr val="accent6">
                <a:lumMod val="75000"/>
              </a:schemeClr>
            </a:solidFill>
          </c:spPr>
          <c:dLbls>
            <c:showVal val="1"/>
          </c:dLbls>
          <c:cat>
            <c:strRef>
              <c:f>'P8'!$B$3:$B$5</c:f>
              <c:strCache>
                <c:ptCount val="3"/>
                <c:pt idx="0">
                  <c:v>SI, DEBIESE ACATAR LA RESOLUCIÓN DE LA HAYA</c:v>
                </c:pt>
                <c:pt idx="1">
                  <c:v>NO, NO DEBIESE ACATAR LA RESOLUCIÓN DE LA HAYA</c:v>
                </c:pt>
                <c:pt idx="2">
                  <c:v>NS / NR</c:v>
                </c:pt>
              </c:strCache>
            </c:strRef>
          </c:cat>
          <c:val>
            <c:numRef>
              <c:f>'P8'!$D$3:$D$5</c:f>
              <c:numCache>
                <c:formatCode>0.0%</c:formatCode>
                <c:ptCount val="3"/>
                <c:pt idx="0">
                  <c:v>0.50700000000000001</c:v>
                </c:pt>
                <c:pt idx="1">
                  <c:v>0.45400000000000001</c:v>
                </c:pt>
                <c:pt idx="2">
                  <c:v>3.9000000000000014E-2</c:v>
                </c:pt>
              </c:numCache>
            </c:numRef>
          </c:val>
        </c:ser>
        <c:ser>
          <c:idx val="2"/>
          <c:order val="2"/>
          <c:tx>
            <c:strRef>
              <c:f>'P8'!$E$2</c:f>
              <c:strCache>
                <c:ptCount val="1"/>
                <c:pt idx="0">
                  <c:v>abr. 13</c:v>
                </c:pt>
              </c:strCache>
            </c:strRef>
          </c:tx>
          <c:spPr>
            <a:solidFill>
              <a:schemeClr val="bg1">
                <a:lumMod val="65000"/>
              </a:schemeClr>
            </a:solidFill>
          </c:spPr>
          <c:dLbls>
            <c:showVal val="1"/>
          </c:dLbls>
          <c:cat>
            <c:strRef>
              <c:f>'P8'!$B$3:$B$5</c:f>
              <c:strCache>
                <c:ptCount val="3"/>
                <c:pt idx="0">
                  <c:v>SI, DEBIESE ACATAR LA RESOLUCIÓN DE LA HAYA</c:v>
                </c:pt>
                <c:pt idx="1">
                  <c:v>NO, NO DEBIESE ACATAR LA RESOLUCIÓN DE LA HAYA</c:v>
                </c:pt>
                <c:pt idx="2">
                  <c:v>NS / NR</c:v>
                </c:pt>
              </c:strCache>
            </c:strRef>
          </c:cat>
          <c:val>
            <c:numRef>
              <c:f>'P8'!$E$3:$E$5</c:f>
              <c:numCache>
                <c:formatCode>0.0%</c:formatCode>
                <c:ptCount val="3"/>
                <c:pt idx="0">
                  <c:v>0.46600000000000008</c:v>
                </c:pt>
                <c:pt idx="1">
                  <c:v>0.50800000000000001</c:v>
                </c:pt>
                <c:pt idx="2">
                  <c:v>2.5999999999999999E-2</c:v>
                </c:pt>
              </c:numCache>
            </c:numRef>
          </c:val>
        </c:ser>
        <c:axId val="107536768"/>
        <c:axId val="107538304"/>
      </c:barChart>
      <c:catAx>
        <c:axId val="107536768"/>
        <c:scaling>
          <c:orientation val="minMax"/>
        </c:scaling>
        <c:axPos val="b"/>
        <c:tickLblPos val="nextTo"/>
        <c:crossAx val="107538304"/>
        <c:crosses val="autoZero"/>
        <c:auto val="1"/>
        <c:lblAlgn val="ctr"/>
        <c:lblOffset val="100"/>
      </c:catAx>
      <c:valAx>
        <c:axId val="107538304"/>
        <c:scaling>
          <c:orientation val="minMax"/>
          <c:max val="0.60000000000000064"/>
          <c:min val="0"/>
        </c:scaling>
        <c:axPos val="l"/>
        <c:numFmt formatCode="0%" sourceLinked="0"/>
        <c:tickLblPos val="nextTo"/>
        <c:crossAx val="107536768"/>
        <c:crosses val="autoZero"/>
        <c:crossBetween val="between"/>
      </c:valAx>
    </c:plotArea>
    <c:legend>
      <c:legendPos val="t"/>
      <c:layout/>
      <c:txPr>
        <a:bodyPr/>
        <a:lstStyle/>
        <a:p>
          <a:pPr>
            <a:defRPr sz="1200"/>
          </a:pPr>
          <a:endParaRPr lang="es-ES"/>
        </a:p>
      </c:txPr>
    </c:legend>
    <c:plotVisOnly val="1"/>
  </c:chart>
  <c:txPr>
    <a:bodyPr/>
    <a:lstStyle/>
    <a:p>
      <a:pPr>
        <a:defRPr sz="1200">
          <a:latin typeface="Cambria" pitchFamily="18" charset="0"/>
        </a:defRPr>
      </a:pPr>
      <a:endParaRPr lang="es-E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plotArea>
      <c:layout/>
      <c:barChart>
        <c:barDir val="col"/>
        <c:grouping val="clustered"/>
        <c:ser>
          <c:idx val="0"/>
          <c:order val="0"/>
          <c:tx>
            <c:strRef>
              <c:f>'P9'!$B$3</c:f>
              <c:strCache>
                <c:ptCount val="1"/>
                <c:pt idx="0">
                  <c:v>dic. 12</c:v>
                </c:pt>
              </c:strCache>
            </c:strRef>
          </c:tx>
          <c:spPr>
            <a:solidFill>
              <a:schemeClr val="accent1">
                <a:lumMod val="75000"/>
              </a:schemeClr>
            </a:solidFill>
          </c:spPr>
          <c:dLbls>
            <c:showVal val="1"/>
          </c:dLbls>
          <c:cat>
            <c:strRef>
              <c:f>'P9'!$A$4:$A$6</c:f>
              <c:strCache>
                <c:ptCount val="3"/>
                <c:pt idx="0">
                  <c:v>SI, LO ACATARÁ </c:v>
                </c:pt>
                <c:pt idx="1">
                  <c:v>NO, NO LO ACATARÁ</c:v>
                </c:pt>
                <c:pt idx="2">
                  <c:v>NS / NR</c:v>
                </c:pt>
              </c:strCache>
            </c:strRef>
          </c:cat>
          <c:val>
            <c:numRef>
              <c:f>'P9'!$B$4:$B$6</c:f>
              <c:numCache>
                <c:formatCode>0.0%</c:formatCode>
                <c:ptCount val="3"/>
                <c:pt idx="0">
                  <c:v>0.50700000000000001</c:v>
                </c:pt>
                <c:pt idx="1">
                  <c:v>0.45400000000000001</c:v>
                </c:pt>
                <c:pt idx="2">
                  <c:v>3.9000000000000014E-2</c:v>
                </c:pt>
              </c:numCache>
            </c:numRef>
          </c:val>
        </c:ser>
        <c:ser>
          <c:idx val="1"/>
          <c:order val="1"/>
          <c:tx>
            <c:strRef>
              <c:f>'P9'!$C$3</c:f>
              <c:strCache>
                <c:ptCount val="1"/>
                <c:pt idx="0">
                  <c:v>abr. 13</c:v>
                </c:pt>
              </c:strCache>
            </c:strRef>
          </c:tx>
          <c:spPr>
            <a:solidFill>
              <a:schemeClr val="accent6">
                <a:lumMod val="75000"/>
              </a:schemeClr>
            </a:solidFill>
          </c:spPr>
          <c:dLbls>
            <c:showVal val="1"/>
          </c:dLbls>
          <c:cat>
            <c:strRef>
              <c:f>'P9'!$A$4:$A$6</c:f>
              <c:strCache>
                <c:ptCount val="3"/>
                <c:pt idx="0">
                  <c:v>SI, LO ACATARÁ </c:v>
                </c:pt>
                <c:pt idx="1">
                  <c:v>NO, NO LO ACATARÁ</c:v>
                </c:pt>
                <c:pt idx="2">
                  <c:v>NS / NR</c:v>
                </c:pt>
              </c:strCache>
            </c:strRef>
          </c:cat>
          <c:val>
            <c:numRef>
              <c:f>'P9'!$C$4:$C$6</c:f>
              <c:numCache>
                <c:formatCode>0.0%</c:formatCode>
                <c:ptCount val="3"/>
                <c:pt idx="0">
                  <c:v>0.36000000000000032</c:v>
                </c:pt>
                <c:pt idx="1">
                  <c:v>0.61200000000000065</c:v>
                </c:pt>
                <c:pt idx="2">
                  <c:v>2.8000000000000001E-2</c:v>
                </c:pt>
              </c:numCache>
            </c:numRef>
          </c:val>
        </c:ser>
        <c:axId val="107801600"/>
        <c:axId val="107877120"/>
      </c:barChart>
      <c:catAx>
        <c:axId val="107801600"/>
        <c:scaling>
          <c:orientation val="minMax"/>
        </c:scaling>
        <c:axPos val="b"/>
        <c:tickLblPos val="nextTo"/>
        <c:crossAx val="107877120"/>
        <c:crosses val="autoZero"/>
        <c:auto val="1"/>
        <c:lblAlgn val="ctr"/>
        <c:lblOffset val="100"/>
      </c:catAx>
      <c:valAx>
        <c:axId val="107877120"/>
        <c:scaling>
          <c:orientation val="minMax"/>
          <c:max val="1"/>
          <c:min val="0"/>
        </c:scaling>
        <c:axPos val="l"/>
        <c:numFmt formatCode="0%" sourceLinked="0"/>
        <c:tickLblPos val="nextTo"/>
        <c:crossAx val="107801600"/>
        <c:crosses val="autoZero"/>
        <c:crossBetween val="between"/>
      </c:valAx>
    </c:plotArea>
    <c:legend>
      <c:legendPos val="t"/>
      <c:layout/>
    </c:legend>
    <c:plotVisOnly val="1"/>
  </c:chart>
  <c:txPr>
    <a:bodyPr/>
    <a:lstStyle/>
    <a:p>
      <a:pPr>
        <a:defRPr sz="1200">
          <a:latin typeface="Cambria" pitchFamily="18" charset="0"/>
        </a:defRPr>
      </a:pPr>
      <a:endParaRPr lang="es-E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plotArea>
      <c:layout/>
      <c:lineChart>
        <c:grouping val="standard"/>
        <c:ser>
          <c:idx val="0"/>
          <c:order val="0"/>
          <c:tx>
            <c:strRef>
              <c:f>'P10'!$A$4</c:f>
              <c:strCache>
                <c:ptCount val="1"/>
                <c:pt idx="0">
                  <c:v>ESTÁ DISMINUYENDO</c:v>
                </c:pt>
              </c:strCache>
            </c:strRef>
          </c:tx>
          <c:spPr>
            <a:ln>
              <a:solidFill>
                <a:schemeClr val="accent1">
                  <a:lumMod val="75000"/>
                </a:schemeClr>
              </a:solidFill>
            </a:ln>
          </c:spPr>
          <c:marker>
            <c:symbol val="circle"/>
            <c:size val="5"/>
            <c:spPr>
              <a:solidFill>
                <a:schemeClr val="accent1">
                  <a:lumMod val="75000"/>
                </a:schemeClr>
              </a:solidFill>
            </c:spPr>
          </c:marker>
          <c:dLbls>
            <c:dLblPos val="b"/>
            <c:showVal val="1"/>
          </c:dLbls>
          <c:cat>
            <c:strRef>
              <c:f>'P10'!$B$3:$G$3</c:f>
              <c:strCache>
                <c:ptCount val="6"/>
                <c:pt idx="0">
                  <c:v>jul. 12</c:v>
                </c:pt>
                <c:pt idx="1">
                  <c:v>ago. 12</c:v>
                </c:pt>
                <c:pt idx="2">
                  <c:v>sep. 12</c:v>
                </c:pt>
                <c:pt idx="3">
                  <c:v>oct. 12</c:v>
                </c:pt>
                <c:pt idx="4">
                  <c:v>nov. 12</c:v>
                </c:pt>
                <c:pt idx="5">
                  <c:v>abr. 13</c:v>
                </c:pt>
              </c:strCache>
            </c:strRef>
          </c:cat>
          <c:val>
            <c:numRef>
              <c:f>'P10'!$B$4:$G$4</c:f>
              <c:numCache>
                <c:formatCode>0.0%</c:formatCode>
                <c:ptCount val="6"/>
                <c:pt idx="0">
                  <c:v>0.20800000000000021</c:v>
                </c:pt>
                <c:pt idx="1">
                  <c:v>0.23200000000000001</c:v>
                </c:pt>
                <c:pt idx="2">
                  <c:v>0.29900000000000032</c:v>
                </c:pt>
                <c:pt idx="3">
                  <c:v>0.24100000000000021</c:v>
                </c:pt>
                <c:pt idx="4">
                  <c:v>0.253</c:v>
                </c:pt>
                <c:pt idx="5">
                  <c:v>0.36300000000000032</c:v>
                </c:pt>
              </c:numCache>
            </c:numRef>
          </c:val>
        </c:ser>
        <c:ser>
          <c:idx val="1"/>
          <c:order val="1"/>
          <c:tx>
            <c:strRef>
              <c:f>'P10'!$A$5</c:f>
              <c:strCache>
                <c:ptCount val="1"/>
                <c:pt idx="0">
                  <c:v>ESTÁ AUMENTANDO</c:v>
                </c:pt>
              </c:strCache>
            </c:strRef>
          </c:tx>
          <c:spPr>
            <a:ln>
              <a:solidFill>
                <a:schemeClr val="accent6">
                  <a:lumMod val="75000"/>
                </a:schemeClr>
              </a:solidFill>
            </a:ln>
          </c:spPr>
          <c:marker>
            <c:symbol val="circle"/>
            <c:size val="5"/>
            <c:spPr>
              <a:solidFill>
                <a:schemeClr val="accent6">
                  <a:lumMod val="75000"/>
                </a:schemeClr>
              </a:solidFill>
              <a:ln>
                <a:noFill/>
              </a:ln>
            </c:spPr>
          </c:marker>
          <c:dLbls>
            <c:dLblPos val="t"/>
            <c:showVal val="1"/>
          </c:dLbls>
          <c:cat>
            <c:strRef>
              <c:f>'P10'!$B$3:$G$3</c:f>
              <c:strCache>
                <c:ptCount val="6"/>
                <c:pt idx="0">
                  <c:v>jul. 12</c:v>
                </c:pt>
                <c:pt idx="1">
                  <c:v>ago. 12</c:v>
                </c:pt>
                <c:pt idx="2">
                  <c:v>sep. 12</c:v>
                </c:pt>
                <c:pt idx="3">
                  <c:v>oct. 12</c:v>
                </c:pt>
                <c:pt idx="4">
                  <c:v>nov. 12</c:v>
                </c:pt>
                <c:pt idx="5">
                  <c:v>abr. 13</c:v>
                </c:pt>
              </c:strCache>
            </c:strRef>
          </c:cat>
          <c:val>
            <c:numRef>
              <c:f>'P10'!$B$5:$G$5</c:f>
              <c:numCache>
                <c:formatCode>0.0%</c:formatCode>
                <c:ptCount val="6"/>
                <c:pt idx="0">
                  <c:v>0.24000000000000021</c:v>
                </c:pt>
                <c:pt idx="1">
                  <c:v>0.255</c:v>
                </c:pt>
                <c:pt idx="2">
                  <c:v>0.17600000000000021</c:v>
                </c:pt>
                <c:pt idx="3">
                  <c:v>0.22900000000000001</c:v>
                </c:pt>
                <c:pt idx="4">
                  <c:v>0.23700000000000004</c:v>
                </c:pt>
                <c:pt idx="5">
                  <c:v>0.17800000000000021</c:v>
                </c:pt>
              </c:numCache>
            </c:numRef>
          </c:val>
        </c:ser>
        <c:marker val="1"/>
        <c:axId val="107914752"/>
        <c:axId val="107916288"/>
      </c:lineChart>
      <c:catAx>
        <c:axId val="107914752"/>
        <c:scaling>
          <c:orientation val="minMax"/>
        </c:scaling>
        <c:axPos val="b"/>
        <c:tickLblPos val="nextTo"/>
        <c:crossAx val="107916288"/>
        <c:crosses val="autoZero"/>
        <c:auto val="1"/>
        <c:lblAlgn val="ctr"/>
        <c:lblOffset val="100"/>
      </c:catAx>
      <c:valAx>
        <c:axId val="107916288"/>
        <c:scaling>
          <c:orientation val="minMax"/>
        </c:scaling>
        <c:axPos val="l"/>
        <c:numFmt formatCode="0%" sourceLinked="0"/>
        <c:tickLblPos val="nextTo"/>
        <c:crossAx val="107914752"/>
        <c:crosses val="autoZero"/>
        <c:crossBetween val="between"/>
      </c:valAx>
    </c:plotArea>
    <c:legend>
      <c:legendPos val="t"/>
      <c:layout/>
    </c:legend>
    <c:plotVisOnly val="1"/>
  </c:chart>
  <c:txPr>
    <a:bodyPr/>
    <a:lstStyle/>
    <a:p>
      <a:pPr>
        <a:defRPr sz="1200">
          <a:latin typeface="Cambria" pitchFamily="18" charset="0"/>
        </a:defRPr>
      </a:pPr>
      <a:endParaRPr lang="es-E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plotArea>
      <c:layout/>
      <c:lineChart>
        <c:grouping val="standard"/>
        <c:ser>
          <c:idx val="0"/>
          <c:order val="0"/>
          <c:tx>
            <c:strRef>
              <c:f>'P11'!$A$4</c:f>
              <c:strCache>
                <c:ptCount val="1"/>
                <c:pt idx="0">
                  <c:v>ESTÁ DISMINUYENDO</c:v>
                </c:pt>
              </c:strCache>
            </c:strRef>
          </c:tx>
          <c:spPr>
            <a:ln>
              <a:solidFill>
                <a:schemeClr val="accent1">
                  <a:lumMod val="75000"/>
                </a:schemeClr>
              </a:solidFill>
            </a:ln>
          </c:spPr>
          <c:marker>
            <c:symbol val="circle"/>
            <c:size val="5"/>
            <c:spPr>
              <a:solidFill>
                <a:schemeClr val="accent1">
                  <a:lumMod val="75000"/>
                </a:schemeClr>
              </a:solidFill>
              <a:ln>
                <a:noFill/>
              </a:ln>
            </c:spPr>
          </c:marker>
          <c:dLbls>
            <c:dLblPos val="t"/>
            <c:showVal val="1"/>
          </c:dLbls>
          <c:cat>
            <c:strRef>
              <c:f>'P11'!$B$3:$G$3</c:f>
              <c:strCache>
                <c:ptCount val="6"/>
                <c:pt idx="0">
                  <c:v>jul. 12</c:v>
                </c:pt>
                <c:pt idx="1">
                  <c:v>ago. 12</c:v>
                </c:pt>
                <c:pt idx="2">
                  <c:v>sep. 12</c:v>
                </c:pt>
                <c:pt idx="3">
                  <c:v>oct. 12</c:v>
                </c:pt>
                <c:pt idx="4">
                  <c:v>nov. 12</c:v>
                </c:pt>
                <c:pt idx="5">
                  <c:v>abr. 13</c:v>
                </c:pt>
              </c:strCache>
            </c:strRef>
          </c:cat>
          <c:val>
            <c:numRef>
              <c:f>'P11'!$B$4:$G$4</c:f>
              <c:numCache>
                <c:formatCode>0.0%</c:formatCode>
                <c:ptCount val="6"/>
                <c:pt idx="0">
                  <c:v>0.1090000000000001</c:v>
                </c:pt>
                <c:pt idx="1">
                  <c:v>0.10600000000000002</c:v>
                </c:pt>
                <c:pt idx="2">
                  <c:v>0.125</c:v>
                </c:pt>
                <c:pt idx="3">
                  <c:v>0.13900000000000001</c:v>
                </c:pt>
                <c:pt idx="4">
                  <c:v>0.10299999999999998</c:v>
                </c:pt>
                <c:pt idx="5">
                  <c:v>0.128</c:v>
                </c:pt>
              </c:numCache>
            </c:numRef>
          </c:val>
        </c:ser>
        <c:ser>
          <c:idx val="1"/>
          <c:order val="1"/>
          <c:tx>
            <c:strRef>
              <c:f>'P11'!$A$5</c:f>
              <c:strCache>
                <c:ptCount val="1"/>
                <c:pt idx="0">
                  <c:v>ESTÁ AUMENTANDO</c:v>
                </c:pt>
              </c:strCache>
            </c:strRef>
          </c:tx>
          <c:spPr>
            <a:ln>
              <a:solidFill>
                <a:schemeClr val="accent6">
                  <a:lumMod val="75000"/>
                </a:schemeClr>
              </a:solidFill>
            </a:ln>
          </c:spPr>
          <c:marker>
            <c:symbol val="circle"/>
            <c:size val="5"/>
            <c:spPr>
              <a:solidFill>
                <a:schemeClr val="accent6">
                  <a:lumMod val="75000"/>
                </a:schemeClr>
              </a:solidFill>
              <a:ln>
                <a:noFill/>
              </a:ln>
            </c:spPr>
          </c:marker>
          <c:dLbls>
            <c:dLblPos val="t"/>
            <c:showVal val="1"/>
          </c:dLbls>
          <c:cat>
            <c:strRef>
              <c:f>'P11'!$B$3:$G$3</c:f>
              <c:strCache>
                <c:ptCount val="6"/>
                <c:pt idx="0">
                  <c:v>jul. 12</c:v>
                </c:pt>
                <c:pt idx="1">
                  <c:v>ago. 12</c:v>
                </c:pt>
                <c:pt idx="2">
                  <c:v>sep. 12</c:v>
                </c:pt>
                <c:pt idx="3">
                  <c:v>oct. 12</c:v>
                </c:pt>
                <c:pt idx="4">
                  <c:v>nov. 12</c:v>
                </c:pt>
                <c:pt idx="5">
                  <c:v>abr. 13</c:v>
                </c:pt>
              </c:strCache>
            </c:strRef>
          </c:cat>
          <c:val>
            <c:numRef>
              <c:f>'P11'!$B$5:$G$5</c:f>
              <c:numCache>
                <c:formatCode>0.0%</c:formatCode>
                <c:ptCount val="6"/>
                <c:pt idx="0">
                  <c:v>0.39600000000000052</c:v>
                </c:pt>
                <c:pt idx="1">
                  <c:v>0.44500000000000001</c:v>
                </c:pt>
                <c:pt idx="2">
                  <c:v>0.38000000000000045</c:v>
                </c:pt>
                <c:pt idx="3">
                  <c:v>0.4</c:v>
                </c:pt>
                <c:pt idx="4">
                  <c:v>0.44700000000000001</c:v>
                </c:pt>
                <c:pt idx="5">
                  <c:v>0.40800000000000008</c:v>
                </c:pt>
              </c:numCache>
            </c:numRef>
          </c:val>
        </c:ser>
        <c:marker val="1"/>
        <c:axId val="108004096"/>
        <c:axId val="108005632"/>
      </c:lineChart>
      <c:catAx>
        <c:axId val="108004096"/>
        <c:scaling>
          <c:orientation val="minMax"/>
        </c:scaling>
        <c:axPos val="b"/>
        <c:tickLblPos val="nextTo"/>
        <c:crossAx val="108005632"/>
        <c:crosses val="autoZero"/>
        <c:auto val="1"/>
        <c:lblAlgn val="ctr"/>
        <c:lblOffset val="100"/>
      </c:catAx>
      <c:valAx>
        <c:axId val="108005632"/>
        <c:scaling>
          <c:orientation val="minMax"/>
        </c:scaling>
        <c:axPos val="l"/>
        <c:numFmt formatCode="0%" sourceLinked="0"/>
        <c:tickLblPos val="nextTo"/>
        <c:crossAx val="108004096"/>
        <c:crosses val="autoZero"/>
        <c:crossBetween val="between"/>
      </c:valAx>
    </c:plotArea>
    <c:legend>
      <c:legendPos val="t"/>
      <c:layout/>
    </c:legend>
    <c:plotVisOnly val="1"/>
  </c:chart>
  <c:txPr>
    <a:bodyPr/>
    <a:lstStyle/>
    <a:p>
      <a:pPr>
        <a:defRPr sz="1200">
          <a:latin typeface="Cambria" pitchFamily="18" charset="0"/>
        </a:defRPr>
      </a:pPr>
      <a:endParaRPr lang="es-E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title>
      <c:tx>
        <c:rich>
          <a:bodyPr/>
          <a:lstStyle/>
          <a:p>
            <a:pPr>
              <a:defRPr sz="1600"/>
            </a:pPr>
            <a:r>
              <a:rPr lang="es-ES" sz="1600"/>
              <a:t>REGIÓN</a:t>
            </a:r>
          </a:p>
        </c:rich>
      </c:tx>
      <c:layout/>
    </c:title>
    <c:view3D>
      <c:rotX val="30"/>
      <c:perspective val="30"/>
    </c:view3D>
    <c:plotArea>
      <c:layout/>
      <c:pie3DChart>
        <c:varyColors val="1"/>
        <c:ser>
          <c:idx val="0"/>
          <c:order val="0"/>
          <c:explosion val="25"/>
          <c:dPt>
            <c:idx val="0"/>
            <c:spPr>
              <a:solidFill>
                <a:schemeClr val="accent1">
                  <a:lumMod val="75000"/>
                </a:schemeClr>
              </a:solidFill>
            </c:spPr>
          </c:dPt>
          <c:dPt>
            <c:idx val="1"/>
            <c:spPr>
              <a:solidFill>
                <a:schemeClr val="accent6">
                  <a:lumMod val="75000"/>
                </a:schemeClr>
              </a:solidFill>
            </c:spPr>
          </c:dPt>
          <c:dLbls>
            <c:dLblPos val="outEnd"/>
            <c:showVal val="1"/>
            <c:showCatName val="1"/>
            <c:separator>
</c:separator>
            <c:showLeaderLines val="1"/>
          </c:dLbls>
          <c:cat>
            <c:strRef>
              <c:f>Region!$B$2:$B$3</c:f>
              <c:strCache>
                <c:ptCount val="2"/>
                <c:pt idx="0">
                  <c:v>RM</c:v>
                </c:pt>
                <c:pt idx="1">
                  <c:v>Regiones</c:v>
                </c:pt>
              </c:strCache>
            </c:strRef>
          </c:cat>
          <c:val>
            <c:numRef>
              <c:f>Region!$C$2:$C$3</c:f>
              <c:numCache>
                <c:formatCode>0%</c:formatCode>
                <c:ptCount val="2"/>
                <c:pt idx="0">
                  <c:v>0.62000000000000077</c:v>
                </c:pt>
                <c:pt idx="1">
                  <c:v>0.38000000000000045</c:v>
                </c:pt>
              </c:numCache>
            </c:numRef>
          </c:val>
        </c:ser>
      </c:pie3DChart>
    </c:plotArea>
    <c:plotVisOnly val="1"/>
  </c:chart>
  <c:txPr>
    <a:bodyPr/>
    <a:lstStyle/>
    <a:p>
      <a:pPr>
        <a:defRPr sz="1200">
          <a:latin typeface="Cambria" pitchFamily="18" charset="0"/>
        </a:defRPr>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spPr>
              <a:solidFill>
                <a:schemeClr val="accent1">
                  <a:lumMod val="75000"/>
                </a:schemeClr>
              </a:solidFill>
            </c:spPr>
          </c:dPt>
          <c:dPt>
            <c:idx val="1"/>
            <c:spPr>
              <a:solidFill>
                <a:schemeClr val="accent6">
                  <a:lumMod val="75000"/>
                </a:schemeClr>
              </a:solidFill>
            </c:spPr>
          </c:dPt>
          <c:dPt>
            <c:idx val="2"/>
            <c:spPr>
              <a:solidFill>
                <a:schemeClr val="bg1">
                  <a:lumMod val="65000"/>
                </a:schemeClr>
              </a:solidFill>
            </c:spPr>
          </c:dPt>
          <c:dLbls>
            <c:dLblPos val="outEnd"/>
            <c:showVal val="1"/>
            <c:showCatName val="1"/>
            <c:separator>
</c:separator>
            <c:showLeaderLines val="1"/>
          </c:dLbls>
          <c:cat>
            <c:strRef>
              <c:f>'P3'!$B$5:$B$7</c:f>
              <c:strCache>
                <c:ptCount val="3"/>
                <c:pt idx="0">
                  <c:v>A favor</c:v>
                </c:pt>
                <c:pt idx="1">
                  <c:v>En contra</c:v>
                </c:pt>
                <c:pt idx="2">
                  <c:v>NS / NR</c:v>
                </c:pt>
              </c:strCache>
            </c:strRef>
          </c:cat>
          <c:val>
            <c:numRef>
              <c:f>'P3'!$E$5:$E$7</c:f>
              <c:numCache>
                <c:formatCode>0.0%</c:formatCode>
                <c:ptCount val="3"/>
                <c:pt idx="0">
                  <c:v>0.61200000000000065</c:v>
                </c:pt>
                <c:pt idx="1">
                  <c:v>0.38400000000000084</c:v>
                </c:pt>
                <c:pt idx="2">
                  <c:v>4.0000000000000114E-3</c:v>
                </c:pt>
              </c:numCache>
            </c:numRef>
          </c:val>
        </c:ser>
      </c:pie3DChart>
    </c:plotArea>
    <c:plotVisOnly val="1"/>
  </c:chart>
  <c:txPr>
    <a:bodyPr/>
    <a:lstStyle/>
    <a:p>
      <a:pPr>
        <a:defRPr sz="1200">
          <a:latin typeface="Cambria" pitchFamily="18" charset="0"/>
        </a:defRPr>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spPr>
              <a:solidFill>
                <a:schemeClr val="accent1">
                  <a:lumMod val="75000"/>
                </a:schemeClr>
              </a:solidFill>
            </c:spPr>
          </c:dPt>
          <c:dPt>
            <c:idx val="1"/>
            <c:spPr>
              <a:solidFill>
                <a:schemeClr val="accent6">
                  <a:lumMod val="75000"/>
                </a:schemeClr>
              </a:solidFill>
            </c:spPr>
          </c:dPt>
          <c:dLbls>
            <c:dLblPos val="outEnd"/>
            <c:showVal val="1"/>
            <c:showCatName val="1"/>
            <c:separator>
</c:separator>
            <c:showLeaderLines val="1"/>
          </c:dLbls>
          <c:cat>
            <c:strRef>
              <c:f>'P4'!$B$5:$B$6</c:f>
              <c:strCache>
                <c:ptCount val="2"/>
                <c:pt idx="0">
                  <c:v>Evitable</c:v>
                </c:pt>
                <c:pt idx="1">
                  <c:v>Inevitable</c:v>
                </c:pt>
              </c:strCache>
            </c:strRef>
          </c:cat>
          <c:val>
            <c:numRef>
              <c:f>'P4'!$E$5:$E$6</c:f>
              <c:numCache>
                <c:formatCode>0.0%</c:formatCode>
                <c:ptCount val="2"/>
                <c:pt idx="0">
                  <c:v>0.64600000000000168</c:v>
                </c:pt>
                <c:pt idx="1">
                  <c:v>0.35400000000000031</c:v>
                </c:pt>
              </c:numCache>
            </c:numRef>
          </c:val>
        </c:ser>
      </c:pie3DChart>
    </c:plotArea>
    <c:plotVisOnly val="1"/>
  </c:chart>
  <c:txPr>
    <a:bodyPr/>
    <a:lstStyle/>
    <a:p>
      <a:pPr>
        <a:defRPr sz="1200">
          <a:latin typeface="Cambria" pitchFamily="18" charset="0"/>
        </a:defRPr>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layout/>
    </c:title>
    <c:plotArea>
      <c:layout/>
      <c:lineChart>
        <c:grouping val="standard"/>
        <c:ser>
          <c:idx val="0"/>
          <c:order val="0"/>
          <c:tx>
            <c:strRef>
              <c:f>'P5 HA'!$B$6</c:f>
              <c:strCache>
                <c:ptCount val="1"/>
                <c:pt idx="0">
                  <c:v>% A favor</c:v>
                </c:pt>
              </c:strCache>
            </c:strRef>
          </c:tx>
          <c:spPr>
            <a:ln>
              <a:solidFill>
                <a:schemeClr val="accent1">
                  <a:lumMod val="75000"/>
                </a:schemeClr>
              </a:solidFill>
            </a:ln>
          </c:spPr>
          <c:marker>
            <c:symbol val="none"/>
          </c:marker>
          <c:dLbls>
            <c:dLblPos val="t"/>
            <c:showVal val="1"/>
          </c:dLbls>
          <c:cat>
            <c:strRef>
              <c:f>'P5 HA'!$C$5:$I$5</c:f>
              <c:strCache>
                <c:ptCount val="7"/>
                <c:pt idx="0">
                  <c:v>jun. 12</c:v>
                </c:pt>
                <c:pt idx="1">
                  <c:v>jul. 12</c:v>
                </c:pt>
                <c:pt idx="2">
                  <c:v>ago. 12</c:v>
                </c:pt>
                <c:pt idx="3">
                  <c:v>sept. 12</c:v>
                </c:pt>
                <c:pt idx="4">
                  <c:v>oct. 12</c:v>
                </c:pt>
                <c:pt idx="5">
                  <c:v>nov. 12</c:v>
                </c:pt>
                <c:pt idx="6">
                  <c:v>abr. 13</c:v>
                </c:pt>
              </c:strCache>
            </c:strRef>
          </c:cat>
          <c:val>
            <c:numRef>
              <c:f>'P5 HA'!$C$6:$I$6</c:f>
              <c:numCache>
                <c:formatCode>0.0%</c:formatCode>
                <c:ptCount val="7"/>
                <c:pt idx="0">
                  <c:v>0.59</c:v>
                </c:pt>
                <c:pt idx="1">
                  <c:v>0.62800000000000156</c:v>
                </c:pt>
                <c:pt idx="2">
                  <c:v>0.70500000000000063</c:v>
                </c:pt>
                <c:pt idx="3">
                  <c:v>0.53700000000000003</c:v>
                </c:pt>
                <c:pt idx="4">
                  <c:v>0.56999999999999995</c:v>
                </c:pt>
                <c:pt idx="5">
                  <c:v>0.64800000000000169</c:v>
                </c:pt>
                <c:pt idx="6">
                  <c:v>0.67200000000000193</c:v>
                </c:pt>
              </c:numCache>
            </c:numRef>
          </c:val>
        </c:ser>
        <c:marker val="1"/>
        <c:axId val="106693760"/>
        <c:axId val="106695296"/>
      </c:lineChart>
      <c:catAx>
        <c:axId val="106693760"/>
        <c:scaling>
          <c:orientation val="minMax"/>
        </c:scaling>
        <c:axPos val="b"/>
        <c:tickLblPos val="nextTo"/>
        <c:crossAx val="106695296"/>
        <c:crosses val="autoZero"/>
        <c:auto val="1"/>
        <c:lblAlgn val="ctr"/>
        <c:lblOffset val="100"/>
      </c:catAx>
      <c:valAx>
        <c:axId val="106695296"/>
        <c:scaling>
          <c:orientation val="minMax"/>
          <c:max val="1"/>
          <c:min val="0.5"/>
        </c:scaling>
        <c:axPos val="l"/>
        <c:numFmt formatCode="0%" sourceLinked="0"/>
        <c:tickLblPos val="nextTo"/>
        <c:crossAx val="106693760"/>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a:pPr>
            <a:r>
              <a:rPr lang="en-US" dirty="0" smtClean="0"/>
              <a:t>% A FAVOR</a:t>
            </a:r>
            <a:endParaRPr lang="en-US" dirty="0"/>
          </a:p>
        </c:rich>
      </c:tx>
      <c:layout/>
    </c:title>
    <c:plotArea>
      <c:layout/>
      <c:lineChart>
        <c:grouping val="standard"/>
        <c:ser>
          <c:idx val="0"/>
          <c:order val="0"/>
          <c:tx>
            <c:strRef>
              <c:f>'P5 Mapu'!$A$3</c:f>
              <c:strCache>
                <c:ptCount val="1"/>
                <c:pt idx="0">
                  <c:v>% A Favor</c:v>
                </c:pt>
              </c:strCache>
            </c:strRef>
          </c:tx>
          <c:spPr>
            <a:ln>
              <a:solidFill>
                <a:schemeClr val="accent1">
                  <a:lumMod val="75000"/>
                </a:schemeClr>
              </a:solidFill>
            </a:ln>
          </c:spPr>
          <c:marker>
            <c:spPr>
              <a:solidFill>
                <a:schemeClr val="accent1">
                  <a:lumMod val="75000"/>
                </a:schemeClr>
              </a:solidFill>
            </c:spPr>
          </c:marker>
          <c:dLbls>
            <c:dLblPos val="t"/>
            <c:showVal val="1"/>
          </c:dLbls>
          <c:cat>
            <c:strRef>
              <c:f>'P5 Mapu'!$B$2:$F$2</c:f>
              <c:strCache>
                <c:ptCount val="5"/>
                <c:pt idx="0">
                  <c:v>ago. 12</c:v>
                </c:pt>
                <c:pt idx="1">
                  <c:v>sep. 12</c:v>
                </c:pt>
                <c:pt idx="2">
                  <c:v>oct. 12</c:v>
                </c:pt>
                <c:pt idx="3">
                  <c:v>nov. 12</c:v>
                </c:pt>
                <c:pt idx="4">
                  <c:v>abr. 13</c:v>
                </c:pt>
              </c:strCache>
            </c:strRef>
          </c:cat>
          <c:val>
            <c:numRef>
              <c:f>'P5 Mapu'!$B$3:$F$3</c:f>
              <c:numCache>
                <c:formatCode>0.0%</c:formatCode>
                <c:ptCount val="5"/>
                <c:pt idx="0">
                  <c:v>0.75200000000000156</c:v>
                </c:pt>
                <c:pt idx="1">
                  <c:v>0.68100000000000005</c:v>
                </c:pt>
                <c:pt idx="2">
                  <c:v>0.63500000000000156</c:v>
                </c:pt>
                <c:pt idx="3">
                  <c:v>0.67900000000000194</c:v>
                </c:pt>
                <c:pt idx="4">
                  <c:v>0.65200000000000191</c:v>
                </c:pt>
              </c:numCache>
            </c:numRef>
          </c:val>
        </c:ser>
        <c:marker val="1"/>
        <c:axId val="106775296"/>
        <c:axId val="106776832"/>
      </c:lineChart>
      <c:catAx>
        <c:axId val="106775296"/>
        <c:scaling>
          <c:orientation val="minMax"/>
        </c:scaling>
        <c:axPos val="b"/>
        <c:numFmt formatCode="0.0%" sourceLinked="1"/>
        <c:tickLblPos val="nextTo"/>
        <c:crossAx val="106776832"/>
        <c:crosses val="autoZero"/>
        <c:auto val="1"/>
        <c:lblAlgn val="ctr"/>
        <c:lblOffset val="100"/>
      </c:catAx>
      <c:valAx>
        <c:axId val="106776832"/>
        <c:scaling>
          <c:orientation val="minMax"/>
          <c:max val="1"/>
          <c:min val="0.5"/>
        </c:scaling>
        <c:axPos val="l"/>
        <c:numFmt formatCode="0%" sourceLinked="0"/>
        <c:tickLblPos val="nextTo"/>
        <c:crossAx val="106775296"/>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layout/>
    </c:title>
    <c:plotArea>
      <c:layout/>
      <c:lineChart>
        <c:grouping val="standard"/>
        <c:ser>
          <c:idx val="0"/>
          <c:order val="0"/>
          <c:tx>
            <c:strRef>
              <c:f>'P5 Anda'!$A$3</c:f>
              <c:strCache>
                <c:ptCount val="1"/>
                <c:pt idx="0">
                  <c:v>% A favor</c:v>
                </c:pt>
              </c:strCache>
            </c:strRef>
          </c:tx>
          <c:marker>
            <c:spPr>
              <a:solidFill>
                <a:schemeClr val="accent1">
                  <a:lumMod val="75000"/>
                </a:schemeClr>
              </a:solidFill>
            </c:spPr>
          </c:marker>
          <c:dPt>
            <c:idx val="1"/>
            <c:spPr>
              <a:ln>
                <a:solidFill>
                  <a:schemeClr val="accent1">
                    <a:lumMod val="75000"/>
                  </a:schemeClr>
                </a:solidFill>
              </a:ln>
            </c:spPr>
          </c:dPt>
          <c:dPt>
            <c:idx val="2"/>
            <c:spPr>
              <a:ln>
                <a:solidFill>
                  <a:schemeClr val="accent1">
                    <a:lumMod val="75000"/>
                  </a:schemeClr>
                </a:solidFill>
              </a:ln>
            </c:spPr>
          </c:dPt>
          <c:dPt>
            <c:idx val="3"/>
            <c:spPr>
              <a:ln>
                <a:solidFill>
                  <a:schemeClr val="accent1">
                    <a:lumMod val="75000"/>
                  </a:schemeClr>
                </a:solidFill>
              </a:ln>
            </c:spPr>
          </c:dPt>
          <c:dPt>
            <c:idx val="4"/>
            <c:spPr>
              <a:ln>
                <a:solidFill>
                  <a:schemeClr val="accent1">
                    <a:lumMod val="75000"/>
                  </a:schemeClr>
                </a:solidFill>
              </a:ln>
            </c:spPr>
          </c:dPt>
          <c:dLbls>
            <c:dLblPos val="t"/>
            <c:showVal val="1"/>
          </c:dLbls>
          <c:cat>
            <c:strRef>
              <c:f>'P5 Anda'!$B$2:$F$2</c:f>
              <c:strCache>
                <c:ptCount val="5"/>
                <c:pt idx="0">
                  <c:v>ago. 12</c:v>
                </c:pt>
                <c:pt idx="1">
                  <c:v>sep. 12</c:v>
                </c:pt>
                <c:pt idx="2">
                  <c:v>oct. 12</c:v>
                </c:pt>
                <c:pt idx="3">
                  <c:v>nov. 12</c:v>
                </c:pt>
                <c:pt idx="4">
                  <c:v>abr. 13</c:v>
                </c:pt>
              </c:strCache>
            </c:strRef>
          </c:cat>
          <c:val>
            <c:numRef>
              <c:f>'P5 Anda'!$B$3:$F$3</c:f>
              <c:numCache>
                <c:formatCode>0.0%</c:formatCode>
                <c:ptCount val="5"/>
                <c:pt idx="0">
                  <c:v>0.55400000000000005</c:v>
                </c:pt>
                <c:pt idx="1">
                  <c:v>0.52900000000000003</c:v>
                </c:pt>
                <c:pt idx="2">
                  <c:v>0.75700000000000156</c:v>
                </c:pt>
                <c:pt idx="3">
                  <c:v>0.57399999999999995</c:v>
                </c:pt>
                <c:pt idx="4">
                  <c:v>0.58000000000000007</c:v>
                </c:pt>
              </c:numCache>
            </c:numRef>
          </c:val>
        </c:ser>
        <c:marker val="1"/>
        <c:axId val="106992768"/>
        <c:axId val="106994304"/>
      </c:lineChart>
      <c:catAx>
        <c:axId val="106992768"/>
        <c:scaling>
          <c:orientation val="minMax"/>
        </c:scaling>
        <c:axPos val="b"/>
        <c:tickLblPos val="nextTo"/>
        <c:crossAx val="106994304"/>
        <c:crosses val="autoZero"/>
        <c:auto val="1"/>
        <c:lblAlgn val="ctr"/>
        <c:lblOffset val="100"/>
      </c:catAx>
      <c:valAx>
        <c:axId val="106994304"/>
        <c:scaling>
          <c:orientation val="minMax"/>
          <c:max val="1"/>
          <c:min val="0.5"/>
        </c:scaling>
        <c:axPos val="l"/>
        <c:numFmt formatCode="0%" sourceLinked="0"/>
        <c:tickLblPos val="nextTo"/>
        <c:crossAx val="106992768"/>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layout/>
    </c:title>
    <c:plotArea>
      <c:layout/>
      <c:lineChart>
        <c:grouping val="standard"/>
        <c:ser>
          <c:idx val="0"/>
          <c:order val="0"/>
          <c:tx>
            <c:strRef>
              <c:f>'P5 Homo'!$B$3</c:f>
              <c:strCache>
                <c:ptCount val="1"/>
                <c:pt idx="0">
                  <c:v>% A favor</c:v>
                </c:pt>
              </c:strCache>
            </c:strRef>
          </c:tx>
          <c:spPr>
            <a:ln>
              <a:solidFill>
                <a:schemeClr val="accent1">
                  <a:lumMod val="75000"/>
                </a:schemeClr>
              </a:solidFill>
            </a:ln>
          </c:spPr>
          <c:marker>
            <c:symbol val="diamond"/>
            <c:size val="7"/>
            <c:spPr>
              <a:solidFill>
                <a:schemeClr val="accent1">
                  <a:lumMod val="75000"/>
                </a:schemeClr>
              </a:solidFill>
            </c:spPr>
          </c:marker>
          <c:dLbls>
            <c:dLblPos val="t"/>
            <c:showVal val="1"/>
          </c:dLbls>
          <c:cat>
            <c:strRef>
              <c:f>'P5 Homo'!$C$2:$G$2</c:f>
              <c:strCache>
                <c:ptCount val="5"/>
                <c:pt idx="0">
                  <c:v>ago. 12</c:v>
                </c:pt>
                <c:pt idx="1">
                  <c:v>sep. 12</c:v>
                </c:pt>
                <c:pt idx="2">
                  <c:v>oct. 12</c:v>
                </c:pt>
                <c:pt idx="3">
                  <c:v>nov. 12</c:v>
                </c:pt>
                <c:pt idx="4">
                  <c:v>abr. 13</c:v>
                </c:pt>
              </c:strCache>
            </c:strRef>
          </c:cat>
          <c:val>
            <c:numRef>
              <c:f>'P5 Homo'!$C$3:$G$3</c:f>
              <c:numCache>
                <c:formatCode>0.0%</c:formatCode>
                <c:ptCount val="5"/>
                <c:pt idx="0">
                  <c:v>0.54900000000000004</c:v>
                </c:pt>
                <c:pt idx="1">
                  <c:v>0.45200000000000001</c:v>
                </c:pt>
                <c:pt idx="2">
                  <c:v>0.52800000000000002</c:v>
                </c:pt>
                <c:pt idx="3">
                  <c:v>0.46700000000000008</c:v>
                </c:pt>
                <c:pt idx="4">
                  <c:v>0.48000000000000032</c:v>
                </c:pt>
              </c:numCache>
            </c:numRef>
          </c:val>
        </c:ser>
        <c:marker val="1"/>
        <c:axId val="107045632"/>
        <c:axId val="107047168"/>
      </c:lineChart>
      <c:catAx>
        <c:axId val="107045632"/>
        <c:scaling>
          <c:orientation val="minMax"/>
        </c:scaling>
        <c:axPos val="b"/>
        <c:tickLblPos val="nextTo"/>
        <c:crossAx val="107047168"/>
        <c:crosses val="autoZero"/>
        <c:auto val="1"/>
        <c:lblAlgn val="ctr"/>
        <c:lblOffset val="100"/>
      </c:catAx>
      <c:valAx>
        <c:axId val="107047168"/>
        <c:scaling>
          <c:orientation val="minMax"/>
          <c:max val="1"/>
          <c:min val="0"/>
        </c:scaling>
        <c:axPos val="l"/>
        <c:numFmt formatCode="0%" sourceLinked="0"/>
        <c:tickLblPos val="nextTo"/>
        <c:crossAx val="107045632"/>
        <c:crosses val="autoZero"/>
        <c:crossBetween val="between"/>
      </c:valAx>
    </c:plotArea>
    <c:plotVisOnly val="1"/>
  </c:chart>
  <c:txPr>
    <a:bodyPr/>
    <a:lstStyle/>
    <a:p>
      <a:pPr>
        <a:defRPr sz="1200">
          <a:latin typeface="Cambria" pitchFamily="18" charset="0"/>
        </a:defRPr>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style val="11"/>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spPr>
              <a:solidFill>
                <a:schemeClr val="accent1">
                  <a:lumMod val="75000"/>
                </a:schemeClr>
              </a:solidFill>
            </c:spPr>
          </c:dPt>
          <c:dPt>
            <c:idx val="1"/>
            <c:spPr>
              <a:solidFill>
                <a:schemeClr val="accent6">
                  <a:lumMod val="75000"/>
                </a:schemeClr>
              </a:solidFill>
            </c:spPr>
          </c:dPt>
          <c:dPt>
            <c:idx val="2"/>
            <c:spPr>
              <a:solidFill>
                <a:schemeClr val="bg1">
                  <a:lumMod val="65000"/>
                </a:schemeClr>
              </a:solidFill>
            </c:spPr>
          </c:dPt>
          <c:dLbls>
            <c:dLblPos val="outEnd"/>
            <c:showVal val="1"/>
            <c:showCatName val="1"/>
            <c:separator>
</c:separator>
            <c:showLeaderLines val="1"/>
          </c:dLbls>
          <c:cat>
            <c:strRef>
              <c:f>'P5 Puerto'!$C$5:$C$7</c:f>
              <c:strCache>
                <c:ptCount val="3"/>
                <c:pt idx="0">
                  <c:v>A favor</c:v>
                </c:pt>
                <c:pt idx="1">
                  <c:v>En contra</c:v>
                </c:pt>
                <c:pt idx="2">
                  <c:v>NS / NR</c:v>
                </c:pt>
              </c:strCache>
            </c:strRef>
          </c:cat>
          <c:val>
            <c:numRef>
              <c:f>'P5 Puerto'!$F$5:$F$7</c:f>
              <c:numCache>
                <c:formatCode>0.0%</c:formatCode>
                <c:ptCount val="3"/>
                <c:pt idx="0">
                  <c:v>0.67000000000000193</c:v>
                </c:pt>
                <c:pt idx="1">
                  <c:v>0.23600000000000004</c:v>
                </c:pt>
                <c:pt idx="2">
                  <c:v>6.4000000000000112E-2</c:v>
                </c:pt>
              </c:numCache>
            </c:numRef>
          </c:val>
        </c:ser>
      </c:pie3DChart>
    </c:plotArea>
    <c:plotVisOnly val="1"/>
  </c:chart>
  <c:txPr>
    <a:bodyPr/>
    <a:lstStyle/>
    <a:p>
      <a:pPr>
        <a:defRPr sz="1200">
          <a:latin typeface="Cambria" pitchFamily="18" charset="0"/>
        </a:defRPr>
      </a:pPr>
      <a:endParaRPr lang="es-E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lvl1pPr>
          </a:lstStyle>
          <a:p>
            <a:pPr>
              <a:defRPr/>
            </a:pPr>
            <a:endParaRPr lang="es-ES"/>
          </a:p>
        </p:txBody>
      </p:sp>
      <p:sp>
        <p:nvSpPr>
          <p:cNvPr id="41987" name="Rectangle 3"/>
          <p:cNvSpPr>
            <a:spLocks noGrp="1" noChangeArrowheads="1"/>
          </p:cNvSpPr>
          <p:nvPr>
            <p:ph type="dt" sz="quarter" idx="1"/>
          </p:nvPr>
        </p:nvSpPr>
        <p:spPr bwMode="auto">
          <a:xfrm>
            <a:off x="3899071"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lvl1pPr>
          </a:lstStyle>
          <a:p>
            <a:pPr>
              <a:defRPr/>
            </a:pPr>
            <a:endParaRPr lang="es-ES"/>
          </a:p>
        </p:txBody>
      </p:sp>
      <p:sp>
        <p:nvSpPr>
          <p:cNvPr id="41988" name="Rectangle 4"/>
          <p:cNvSpPr>
            <a:spLocks noGrp="1" noChangeArrowheads="1"/>
          </p:cNvSpPr>
          <p:nvPr>
            <p:ph type="ftr" sz="quarter" idx="2"/>
          </p:nvPr>
        </p:nvSpPr>
        <p:spPr bwMode="auto">
          <a:xfrm>
            <a:off x="2"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lvl1pPr>
          </a:lstStyle>
          <a:p>
            <a:pPr>
              <a:defRPr/>
            </a:pPr>
            <a:endParaRPr lang="es-ES"/>
          </a:p>
        </p:txBody>
      </p:sp>
      <p:sp>
        <p:nvSpPr>
          <p:cNvPr id="41989" name="Rectangle 5"/>
          <p:cNvSpPr>
            <a:spLocks noGrp="1" noChangeArrowheads="1"/>
          </p:cNvSpPr>
          <p:nvPr>
            <p:ph type="sldNum" sz="quarter" idx="3"/>
          </p:nvPr>
        </p:nvSpPr>
        <p:spPr bwMode="auto">
          <a:xfrm>
            <a:off x="3899071"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lvl1pPr>
          </a:lstStyle>
          <a:p>
            <a:pPr>
              <a:defRPr/>
            </a:pPr>
            <a:fld id="{88A3D75E-83C8-4CB8-A219-2615FACFD9C0}" type="slidenum">
              <a:rPr lang="es-ES"/>
              <a:pPr>
                <a:defRPr/>
              </a:pPr>
              <a:t>‹Nº›</a:t>
            </a:fld>
            <a:endParaRPr lang="es-ES"/>
          </a:p>
        </p:txBody>
      </p:sp>
    </p:spTree>
    <p:extLst>
      <p:ext uri="{BB962C8B-B14F-4D97-AF65-F5344CB8AC3E}">
        <p14:creationId xmlns:p14="http://schemas.microsoft.com/office/powerpoint/2010/main" xmlns="" val="801711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lvl1pPr>
          </a:lstStyle>
          <a:p>
            <a:pPr>
              <a:defRPr/>
            </a:pPr>
            <a:endParaRPr lang="es-ES"/>
          </a:p>
        </p:txBody>
      </p:sp>
      <p:sp>
        <p:nvSpPr>
          <p:cNvPr id="5123" name="Rectangle 3"/>
          <p:cNvSpPr>
            <a:spLocks noGrp="1" noChangeArrowheads="1"/>
          </p:cNvSpPr>
          <p:nvPr>
            <p:ph type="dt" idx="1"/>
          </p:nvPr>
        </p:nvSpPr>
        <p:spPr bwMode="auto">
          <a:xfrm>
            <a:off x="3899071" y="0"/>
            <a:ext cx="2982742"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7889" y="4416428"/>
            <a:ext cx="5046040" cy="4183063"/>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126" name="Rectangle 6"/>
          <p:cNvSpPr>
            <a:spLocks noGrp="1" noChangeArrowheads="1"/>
          </p:cNvSpPr>
          <p:nvPr>
            <p:ph type="ftr" sz="quarter" idx="4"/>
          </p:nvPr>
        </p:nvSpPr>
        <p:spPr bwMode="auto">
          <a:xfrm>
            <a:off x="2"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lvl1pPr>
          </a:lstStyle>
          <a:p>
            <a:pPr>
              <a:defRPr/>
            </a:pPr>
            <a:endParaRPr lang="es-ES"/>
          </a:p>
        </p:txBody>
      </p:sp>
      <p:sp>
        <p:nvSpPr>
          <p:cNvPr id="5127" name="Rectangle 7"/>
          <p:cNvSpPr>
            <a:spLocks noGrp="1" noChangeArrowheads="1"/>
          </p:cNvSpPr>
          <p:nvPr>
            <p:ph type="sldNum" sz="quarter" idx="5"/>
          </p:nvPr>
        </p:nvSpPr>
        <p:spPr bwMode="auto">
          <a:xfrm>
            <a:off x="3899071" y="8831265"/>
            <a:ext cx="2982742"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lvl1pPr>
          </a:lstStyle>
          <a:p>
            <a:pPr>
              <a:defRPr/>
            </a:pPr>
            <a:fld id="{F2D8FF26-2A25-4A16-8B3E-87D7A35AD98F}" type="slidenum">
              <a:rPr lang="es-ES"/>
              <a:pPr>
                <a:defRPr/>
              </a:pPr>
              <a:t>‹Nº›</a:t>
            </a:fld>
            <a:endParaRPr lang="es-ES"/>
          </a:p>
        </p:txBody>
      </p:sp>
    </p:spTree>
    <p:extLst>
      <p:ext uri="{BB962C8B-B14F-4D97-AF65-F5344CB8AC3E}">
        <p14:creationId xmlns:p14="http://schemas.microsoft.com/office/powerpoint/2010/main" xmlns="" val="2296239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CC9EBDF-3692-4C04-884D-9DC9A055ACD3}" type="slidenum">
              <a:rPr lang="es-ES" smtClean="0"/>
              <a:pPr/>
              <a:t>1</a:t>
            </a:fld>
            <a:endParaRPr lang="es-E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CC9EBDF-3692-4C04-884D-9DC9A055ACD3}" type="slidenum">
              <a:rPr lang="es-ES" smtClean="0">
                <a:solidFill>
                  <a:prstClr val="black"/>
                </a:solidFill>
              </a:rPr>
              <a:pPr/>
              <a:t>34</a:t>
            </a:fld>
            <a:endParaRPr lang="es-ES" smtClean="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698750" y="2071688"/>
            <a:ext cx="6659563" cy="2232025"/>
          </a:xfrm>
        </p:spPr>
        <p:txBody>
          <a:bodyPr/>
          <a:lstStyle/>
          <a:p>
            <a:pPr algn="l" eaLnBrk="1" hangingPunct="1"/>
            <a:r>
              <a:rPr lang="es-ES_tradnl" sz="3600" dirty="0" smtClean="0"/>
              <a:t>ENCUESTA COOPERATIVA IMAGINACCION</a:t>
            </a:r>
            <a:br>
              <a:rPr lang="es-ES_tradnl" sz="3600" dirty="0" smtClean="0"/>
            </a:br>
            <a:r>
              <a:rPr lang="es-ES_tradnl" sz="3600" dirty="0" smtClean="0"/>
              <a:t>UNIVERSIDAD CENTRAL</a:t>
            </a:r>
          </a:p>
        </p:txBody>
      </p:sp>
      <p:sp>
        <p:nvSpPr>
          <p:cNvPr id="5" name="Rectangle 3"/>
          <p:cNvSpPr txBox="1">
            <a:spLocks noChangeArrowheads="1"/>
          </p:cNvSpPr>
          <p:nvPr/>
        </p:nvSpPr>
        <p:spPr bwMode="auto">
          <a:xfrm>
            <a:off x="2740025" y="4077072"/>
            <a:ext cx="5903913" cy="129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s-ES" kern="0" dirty="0" smtClean="0">
                <a:solidFill>
                  <a:srgbClr val="5F5F5F"/>
                </a:solidFill>
                <a:latin typeface="+mn-lt"/>
              </a:rPr>
              <a:t>Primera Encuesta Cooperativa – Imaginaccion – Universidad Central.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_tradnl" sz="2400" b="1" i="0" u="none" strike="noStrike" kern="0" cap="none" spc="0" normalizeH="0" baseline="0" noProof="0" dirty="0" smtClean="0">
                <a:ln>
                  <a:noFill/>
                </a:ln>
                <a:solidFill>
                  <a:srgbClr val="5F5F5F"/>
                </a:solidFill>
                <a:effectLst/>
                <a:uLnTx/>
                <a:uFillTx/>
                <a:latin typeface="+mn-lt"/>
                <a:ea typeface="+mn-ea"/>
                <a:cs typeface="+mn-cs"/>
              </a:rPr>
              <a:t>16 ABRIL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del</a:t>
            </a:r>
            <a:r>
              <a:rPr kumimoji="0" lang="es-ES" sz="1800" b="0" i="0" u="none" strike="noStrike" kern="0" cap="none" spc="0" normalizeH="0" noProof="0" dirty="0" smtClean="0">
                <a:ln>
                  <a:noFill/>
                </a:ln>
                <a:effectLst/>
                <a:uLnTx/>
                <a:uFillTx/>
                <a:latin typeface="Cambria" pitchFamily="18" charset="0"/>
                <a:ea typeface="+mj-ea"/>
                <a:cs typeface="+mj-cs"/>
              </a:rPr>
              <a:t> </a:t>
            </a:r>
            <a:r>
              <a:rPr kumimoji="0" lang="es-ES" sz="1800" b="1" i="0" u="none" strike="noStrike" kern="0" cap="none" spc="0" normalizeH="0" noProof="0" dirty="0" smtClean="0">
                <a:ln>
                  <a:noFill/>
                </a:ln>
                <a:effectLst/>
                <a:uLnTx/>
                <a:uFillTx/>
                <a:latin typeface="Cambria" pitchFamily="18" charset="0"/>
                <a:ea typeface="+mj-ea"/>
                <a:cs typeface="+mj-cs"/>
              </a:rPr>
              <a:t>MATRIMONIO HOMOSEXUAL</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9" name="8 Gráfico"/>
          <p:cNvGraphicFramePr/>
          <p:nvPr/>
        </p:nvGraphicFramePr>
        <p:xfrm>
          <a:off x="1403350" y="2492896"/>
          <a:ext cx="6337300" cy="395922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9 Conector recto"/>
          <p:cNvCxnSpPr/>
          <p:nvPr/>
        </p:nvCxnSpPr>
        <p:spPr>
          <a:xfrm rot="16200000" flipV="1">
            <a:off x="4355976" y="4509121"/>
            <a:ext cx="4248472" cy="72008"/>
          </a:xfrm>
          <a:prstGeom prst="line">
            <a:avLst/>
          </a:prstGeom>
          <a:noFill/>
          <a:ln w="9525" cap="flat" cmpd="sng" algn="ctr">
            <a:solidFill>
              <a:srgbClr val="C0504D">
                <a:shade val="95000"/>
                <a:satMod val="105000"/>
              </a:srgbClr>
            </a:solidFill>
            <a:prstDash val="solid"/>
          </a:ln>
          <a:effectLst/>
        </p:spPr>
      </p:cxnSp>
      <p:cxnSp>
        <p:nvCxnSpPr>
          <p:cNvPr id="11" name="10 Conector recto"/>
          <p:cNvCxnSpPr/>
          <p:nvPr/>
        </p:nvCxnSpPr>
        <p:spPr>
          <a:xfrm rot="16200000" flipV="1">
            <a:off x="4283968" y="4509122"/>
            <a:ext cx="4248472" cy="72008"/>
          </a:xfrm>
          <a:prstGeom prst="line">
            <a:avLst/>
          </a:prstGeom>
          <a:noFill/>
          <a:ln w="9525" cap="flat" cmpd="sng" algn="ctr">
            <a:solidFill>
              <a:srgbClr val="C0504D">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del </a:t>
            </a:r>
            <a:r>
              <a:rPr kumimoji="0" lang="es-ES" sz="1800" b="1" i="0" u="none" strike="noStrike" kern="0" cap="none" spc="0" normalizeH="0" baseline="0" noProof="0" dirty="0" smtClean="0">
                <a:ln>
                  <a:noFill/>
                </a:ln>
                <a:effectLst/>
                <a:uLnTx/>
                <a:uFillTx/>
                <a:latin typeface="Cambria" pitchFamily="18" charset="0"/>
                <a:ea typeface="+mj-ea"/>
                <a:cs typeface="+mj-cs"/>
              </a:rPr>
              <a:t>PARO </a:t>
            </a:r>
            <a:r>
              <a:rPr kumimoji="0" lang="es-ES" sz="1800" b="1" i="0" u="none" strike="noStrike" kern="0" cap="none" spc="0" normalizeH="0" baseline="0" noProof="0" dirty="0" smtClean="0">
                <a:ln>
                  <a:noFill/>
                </a:ln>
                <a:effectLst/>
                <a:uLnTx/>
                <a:uFillTx/>
                <a:latin typeface="Cambria" pitchFamily="18" charset="0"/>
                <a:ea typeface="+mj-ea"/>
                <a:cs typeface="+mj-cs"/>
              </a:rPr>
              <a:t>PORTUARIO</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7" name="6 Gráfico"/>
          <p:cNvGraphicFramePr/>
          <p:nvPr/>
        </p:nvGraphicFramePr>
        <p:xfrm>
          <a:off x="1403350" y="2638425"/>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del </a:t>
            </a:r>
            <a:r>
              <a:rPr kumimoji="0" lang="es-ES" sz="1800" b="1" i="0" u="none" strike="noStrike" kern="0" cap="none" spc="0" normalizeH="0" baseline="0" noProof="0" dirty="0" smtClean="0">
                <a:ln>
                  <a:noFill/>
                </a:ln>
                <a:effectLst/>
                <a:uLnTx/>
                <a:uFillTx/>
                <a:latin typeface="Cambria" pitchFamily="18" charset="0"/>
                <a:ea typeface="+mj-ea"/>
                <a:cs typeface="+mj-cs"/>
              </a:rPr>
              <a:t>PARO DE LOS TRABAJORES</a:t>
            </a:r>
            <a:r>
              <a:rPr kumimoji="0" lang="es-ES" sz="1800" b="1" i="0" u="none" strike="noStrike" kern="0" cap="none" spc="0" normalizeH="0" noProof="0" dirty="0" smtClean="0">
                <a:ln>
                  <a:noFill/>
                </a:ln>
                <a:effectLst/>
                <a:uLnTx/>
                <a:uFillTx/>
                <a:latin typeface="Cambria" pitchFamily="18" charset="0"/>
                <a:ea typeface="+mj-ea"/>
                <a:cs typeface="+mj-cs"/>
              </a:rPr>
              <a:t> DE CODELCO</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7" name="1 Gráfico"/>
          <p:cNvGraphicFramePr/>
          <p:nvPr/>
        </p:nvGraphicFramePr>
        <p:xfrm>
          <a:off x="1403350" y="2638425"/>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graphicFrame>
        <p:nvGraphicFramePr>
          <p:cNvPr id="4" name="3 Gráfico"/>
          <p:cNvGraphicFramePr/>
          <p:nvPr/>
        </p:nvGraphicFramePr>
        <p:xfrm>
          <a:off x="1403350" y="2638425"/>
          <a:ext cx="63373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graphicFrame>
        <p:nvGraphicFramePr>
          <p:cNvPr id="4" name="3 Gráfico"/>
          <p:cNvGraphicFramePr/>
          <p:nvPr/>
        </p:nvGraphicFramePr>
        <p:xfrm>
          <a:off x="1403350" y="2420888"/>
          <a:ext cx="63373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graphicFrame>
        <p:nvGraphicFramePr>
          <p:cNvPr id="5" name="1 Gráfico"/>
          <p:cNvGraphicFramePr/>
          <p:nvPr/>
        </p:nvGraphicFramePr>
        <p:xfrm>
          <a:off x="1403350" y="2276872"/>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graphicFrame>
        <p:nvGraphicFramePr>
          <p:cNvPr id="5" name="2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graphicFrame>
        <p:nvGraphicFramePr>
          <p:cNvPr id="5" name="1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graphicFrame>
        <p:nvGraphicFramePr>
          <p:cNvPr id="5" name="4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latin typeface="Cambria" pitchFamily="18" charset="0"/>
              </a:rPr>
              <a:t>¿Con qué nota evaluaría…? </a:t>
            </a:r>
            <a:endParaRPr lang="es-ES" sz="1800" dirty="0"/>
          </a:p>
        </p:txBody>
      </p:sp>
      <p:graphicFrame>
        <p:nvGraphicFramePr>
          <p:cNvPr id="5" name="4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FICHA TÉCNICA</a:t>
            </a:r>
          </a:p>
        </p:txBody>
      </p:sp>
      <p:sp>
        <p:nvSpPr>
          <p:cNvPr id="7" name="Rectangle 2"/>
          <p:cNvSpPr txBox="1">
            <a:spLocks noChangeArrowheads="1"/>
          </p:cNvSpPr>
          <p:nvPr/>
        </p:nvSpPr>
        <p:spPr bwMode="auto">
          <a:xfrm>
            <a:off x="685800" y="2133600"/>
            <a:ext cx="5757863" cy="3968750"/>
          </a:xfrm>
          <a:prstGeom prst="rect">
            <a:avLst/>
          </a:prstGeom>
          <a:noFill/>
          <a:ln w="9525">
            <a:noFill/>
            <a:miter lim="800000"/>
            <a:headEnd/>
            <a:tailEnd/>
          </a:ln>
        </p:spPr>
        <p:txBody>
          <a:bodyPr>
            <a:normAutofit fontScale="85000" lnSpcReduction="10000"/>
          </a:bodyPr>
          <a:lstStyle/>
          <a:p>
            <a:pPr marL="342900" indent="-342900" algn="just" fontAlgn="base">
              <a:lnSpc>
                <a:spcPct val="80000"/>
              </a:lnSpc>
              <a:spcBef>
                <a:spcPct val="20000"/>
              </a:spcBef>
              <a:spcAft>
                <a:spcPct val="0"/>
              </a:spcAft>
              <a:buFontTx/>
              <a:buChar char="•"/>
              <a:defRPr/>
            </a:pPr>
            <a:r>
              <a:rPr lang="es-CL" dirty="0">
                <a:solidFill>
                  <a:srgbClr val="000000"/>
                </a:solidFill>
                <a:latin typeface="Cambria" pitchFamily="18" charset="0"/>
                <a:ea typeface="MS PGothic" pitchFamily="34" charset="-128"/>
              </a:rPr>
              <a:t>Estudio cuantitativo con aplicación de encuesta telefónica a </a:t>
            </a:r>
            <a:r>
              <a:rPr lang="es-CL" b="1" dirty="0" smtClean="0">
                <a:latin typeface="Cambria" pitchFamily="18" charset="0"/>
                <a:ea typeface="MS PGothic" pitchFamily="34" charset="-128"/>
              </a:rPr>
              <a:t>500</a:t>
            </a:r>
            <a:r>
              <a:rPr lang="es-CL" dirty="0" smtClean="0">
                <a:solidFill>
                  <a:srgbClr val="000000"/>
                </a:solidFill>
                <a:latin typeface="Cambria" pitchFamily="18" charset="0"/>
                <a:ea typeface="MS PGothic" pitchFamily="34" charset="-128"/>
              </a:rPr>
              <a:t> </a:t>
            </a:r>
            <a:r>
              <a:rPr lang="es-CL" dirty="0">
                <a:solidFill>
                  <a:srgbClr val="000000"/>
                </a:solidFill>
                <a:latin typeface="Cambria" pitchFamily="18" charset="0"/>
                <a:ea typeface="MS PGothic" pitchFamily="34" charset="-128"/>
              </a:rPr>
              <a:t>casos, a Nivel Nacional. </a:t>
            </a:r>
          </a:p>
          <a:p>
            <a:pPr marL="342900" indent="-342900" algn="just" fontAlgn="base">
              <a:lnSpc>
                <a:spcPct val="80000"/>
              </a:lnSpc>
              <a:spcBef>
                <a:spcPct val="20000"/>
              </a:spcBef>
              <a:spcAft>
                <a:spcPct val="0"/>
              </a:spcAft>
              <a:buFontTx/>
              <a:buChar char="•"/>
              <a:defRPr/>
            </a:pP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r>
              <a:rPr lang="es-CL" b="1" dirty="0">
                <a:solidFill>
                  <a:srgbClr val="000000"/>
                </a:solidFill>
                <a:latin typeface="Cambria" pitchFamily="18" charset="0"/>
                <a:ea typeface="MS PGothic" pitchFamily="34" charset="-128"/>
              </a:rPr>
              <a:t>Universo</a:t>
            </a:r>
            <a:r>
              <a:rPr lang="es-CL" dirty="0">
                <a:solidFill>
                  <a:srgbClr val="000000"/>
                </a:solidFill>
                <a:latin typeface="Cambria" pitchFamily="18" charset="0"/>
                <a:ea typeface="MS PGothic" pitchFamily="34" charset="-128"/>
              </a:rPr>
              <a:t>: </a:t>
            </a:r>
            <a:r>
              <a:rPr lang="es-ES_tradnl" dirty="0">
                <a:solidFill>
                  <a:srgbClr val="000000"/>
                </a:solidFill>
                <a:latin typeface="Cambria" pitchFamily="18" charset="0"/>
                <a:ea typeface="MS PGothic" pitchFamily="34" charset="-128"/>
              </a:rPr>
              <a:t>Hogares que cuentan con conexión telefónica fija, de todas la regiones del país.</a:t>
            </a: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r>
              <a:rPr lang="es-CL" b="1" dirty="0">
                <a:solidFill>
                  <a:srgbClr val="000000"/>
                </a:solidFill>
                <a:latin typeface="Cambria" pitchFamily="18" charset="0"/>
                <a:ea typeface="MS PGothic" pitchFamily="34" charset="-128"/>
              </a:rPr>
              <a:t>Selección de la Muestra</a:t>
            </a:r>
            <a:r>
              <a:rPr lang="es-CL" dirty="0">
                <a:solidFill>
                  <a:srgbClr val="000000"/>
                </a:solidFill>
                <a:latin typeface="Cambria" pitchFamily="18" charset="0"/>
                <a:ea typeface="MS PGothic" pitchFamily="34" charset="-128"/>
              </a:rPr>
              <a:t>: muestreo sistemático de números de teléfonos residenciales.</a:t>
            </a:r>
          </a:p>
          <a:p>
            <a:pPr marL="342900" indent="-342900" algn="just" fontAlgn="base">
              <a:lnSpc>
                <a:spcPct val="80000"/>
              </a:lnSpc>
              <a:spcBef>
                <a:spcPct val="20000"/>
              </a:spcBef>
              <a:spcAft>
                <a:spcPct val="0"/>
              </a:spcAft>
              <a:buFontTx/>
              <a:buChar char="•"/>
              <a:defRPr/>
            </a:pP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r>
              <a:rPr lang="es-CL" b="1" dirty="0">
                <a:solidFill>
                  <a:srgbClr val="000000"/>
                </a:solidFill>
                <a:latin typeface="Cambria" pitchFamily="18" charset="0"/>
                <a:ea typeface="MS PGothic" pitchFamily="34" charset="-128"/>
              </a:rPr>
              <a:t>Margen de error muestral</a:t>
            </a:r>
            <a:r>
              <a:rPr lang="es-CL" dirty="0">
                <a:solidFill>
                  <a:srgbClr val="000000"/>
                </a:solidFill>
                <a:latin typeface="Cambria" pitchFamily="18" charset="0"/>
                <a:ea typeface="MS PGothic" pitchFamily="34" charset="-128"/>
              </a:rPr>
              <a:t>: 4,3% a un nivel de confianza de 95%.</a:t>
            </a:r>
          </a:p>
          <a:p>
            <a:pPr marL="342900" indent="-342900" algn="just" fontAlgn="base">
              <a:lnSpc>
                <a:spcPct val="80000"/>
              </a:lnSpc>
              <a:spcBef>
                <a:spcPct val="20000"/>
              </a:spcBef>
              <a:spcAft>
                <a:spcPct val="0"/>
              </a:spcAft>
              <a:buFontTx/>
              <a:buChar char="•"/>
              <a:defRPr/>
            </a:pP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r>
              <a:rPr lang="es-CL" b="1" dirty="0">
                <a:solidFill>
                  <a:srgbClr val="000000"/>
                </a:solidFill>
                <a:latin typeface="Cambria" pitchFamily="18" charset="0"/>
                <a:ea typeface="MS PGothic" pitchFamily="34" charset="-128"/>
              </a:rPr>
              <a:t>Fecha de Terreno</a:t>
            </a:r>
            <a:r>
              <a:rPr lang="es-CL" dirty="0">
                <a:solidFill>
                  <a:srgbClr val="000000"/>
                </a:solidFill>
                <a:latin typeface="Cambria" pitchFamily="18" charset="0"/>
                <a:ea typeface="MS PGothic" pitchFamily="34" charset="-128"/>
              </a:rPr>
              <a:t>: Sábado </a:t>
            </a:r>
            <a:r>
              <a:rPr lang="es-CL" dirty="0" smtClean="0">
                <a:solidFill>
                  <a:srgbClr val="000000"/>
                </a:solidFill>
                <a:latin typeface="Cambria" pitchFamily="18" charset="0"/>
                <a:ea typeface="MS PGothic" pitchFamily="34" charset="-128"/>
              </a:rPr>
              <a:t>13 </a:t>
            </a:r>
            <a:r>
              <a:rPr lang="es-CL" dirty="0">
                <a:solidFill>
                  <a:srgbClr val="000000"/>
                </a:solidFill>
                <a:latin typeface="Cambria" pitchFamily="18" charset="0"/>
                <a:ea typeface="MS PGothic" pitchFamily="34" charset="-128"/>
              </a:rPr>
              <a:t>y domingo </a:t>
            </a:r>
            <a:r>
              <a:rPr lang="es-CL" dirty="0" smtClean="0">
                <a:solidFill>
                  <a:srgbClr val="000000"/>
                </a:solidFill>
                <a:latin typeface="Cambria" pitchFamily="18" charset="0"/>
                <a:ea typeface="MS PGothic" pitchFamily="34" charset="-128"/>
              </a:rPr>
              <a:t>14 </a:t>
            </a:r>
            <a:r>
              <a:rPr lang="es-CL" dirty="0">
                <a:solidFill>
                  <a:srgbClr val="000000"/>
                </a:solidFill>
                <a:latin typeface="Cambria" pitchFamily="18" charset="0"/>
                <a:ea typeface="MS PGothic" pitchFamily="34" charset="-128"/>
              </a:rPr>
              <a:t>de </a:t>
            </a:r>
            <a:r>
              <a:rPr lang="es-CL" dirty="0" smtClean="0">
                <a:solidFill>
                  <a:srgbClr val="000000"/>
                </a:solidFill>
                <a:latin typeface="Cambria" pitchFamily="18" charset="0"/>
                <a:ea typeface="MS PGothic" pitchFamily="34" charset="-128"/>
              </a:rPr>
              <a:t>abril de 2013.</a:t>
            </a:r>
            <a:endParaRPr lang="es-CL" dirty="0">
              <a:solidFill>
                <a:srgbClr val="000000"/>
              </a:solidFill>
              <a:latin typeface="Cambria" pitchFamily="18" charset="0"/>
              <a:ea typeface="MS PGothic" pitchFamily="34" charset="-128"/>
            </a:endParaRPr>
          </a:p>
          <a:p>
            <a:pPr marL="342900" indent="-342900" algn="just" fontAlgn="base">
              <a:lnSpc>
                <a:spcPct val="80000"/>
              </a:lnSpc>
              <a:spcBef>
                <a:spcPct val="20000"/>
              </a:spcBef>
              <a:spcAft>
                <a:spcPct val="0"/>
              </a:spcAft>
              <a:buFontTx/>
              <a:buChar char="•"/>
              <a:defRPr/>
            </a:pPr>
            <a:endParaRPr lang="es-CL" dirty="0">
              <a:solidFill>
                <a:srgbClr val="000000"/>
              </a:solidFill>
              <a:latin typeface="Cambria" pitchFamily="18" charset="0"/>
              <a:ea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solidFill>
                  <a:srgbClr val="000000"/>
                </a:solidFill>
                <a:latin typeface="Cambria" pitchFamily="18" charset="0"/>
              </a:rPr>
              <a:t>¿Con qué nota evaluaría…? </a:t>
            </a:r>
            <a:endParaRPr lang="es-ES" sz="1800" dirty="0">
              <a:solidFill>
                <a:srgbClr val="000000"/>
              </a:solidFill>
            </a:endParaRPr>
          </a:p>
        </p:txBody>
      </p:sp>
      <p:graphicFrame>
        <p:nvGraphicFramePr>
          <p:cNvPr id="5" name="4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solidFill>
                  <a:srgbClr val="000000"/>
                </a:solidFill>
                <a:latin typeface="Cambria" pitchFamily="18" charset="0"/>
              </a:rPr>
              <a:t>¿Con qué nota evaluaría…? </a:t>
            </a:r>
            <a:endParaRPr lang="es-ES" sz="1800" dirty="0">
              <a:solidFill>
                <a:srgbClr val="000000"/>
              </a:solidFill>
            </a:endParaRPr>
          </a:p>
        </p:txBody>
      </p:sp>
      <p:graphicFrame>
        <p:nvGraphicFramePr>
          <p:cNvPr id="6" name="1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EVALUACIÓN</a:t>
            </a:r>
          </a:p>
        </p:txBody>
      </p:sp>
      <p:sp>
        <p:nvSpPr>
          <p:cNvPr id="3" name="2 Rectángulo"/>
          <p:cNvSpPr/>
          <p:nvPr/>
        </p:nvSpPr>
        <p:spPr>
          <a:xfrm>
            <a:off x="3156057" y="1763524"/>
            <a:ext cx="2856103" cy="369332"/>
          </a:xfrm>
          <a:prstGeom prst="rect">
            <a:avLst/>
          </a:prstGeom>
        </p:spPr>
        <p:txBody>
          <a:bodyPr wrap="none">
            <a:spAutoFit/>
          </a:bodyPr>
          <a:lstStyle/>
          <a:p>
            <a:r>
              <a:rPr lang="es-ES" sz="1800" dirty="0" smtClean="0">
                <a:solidFill>
                  <a:srgbClr val="000000"/>
                </a:solidFill>
                <a:latin typeface="Cambria" pitchFamily="18" charset="0"/>
              </a:rPr>
              <a:t>¿Con qué nota evaluaría…? </a:t>
            </a:r>
            <a:endParaRPr lang="es-ES" sz="1800" dirty="0">
              <a:solidFill>
                <a:srgbClr val="000000"/>
              </a:solidFill>
            </a:endParaRPr>
          </a:p>
        </p:txBody>
      </p:sp>
      <p:graphicFrame>
        <p:nvGraphicFramePr>
          <p:cNvPr id="5" name="4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VOTO EN EL EXTRANJERO</a:t>
            </a:r>
          </a:p>
        </p:txBody>
      </p:sp>
      <p:sp>
        <p:nvSpPr>
          <p:cNvPr id="4" name="3 Rectángulo"/>
          <p:cNvSpPr/>
          <p:nvPr/>
        </p:nvSpPr>
        <p:spPr>
          <a:xfrm>
            <a:off x="251520" y="1713582"/>
            <a:ext cx="8568952" cy="646331"/>
          </a:xfrm>
          <a:prstGeom prst="rect">
            <a:avLst/>
          </a:prstGeom>
        </p:spPr>
        <p:txBody>
          <a:bodyPr wrap="square">
            <a:spAutoFit/>
          </a:bodyPr>
          <a:lstStyle/>
          <a:p>
            <a:pPr algn="ctr"/>
            <a:r>
              <a:rPr lang="es-ES" sz="1800" dirty="0" smtClean="0">
                <a:latin typeface="Cambria" pitchFamily="18" charset="0"/>
              </a:rPr>
              <a:t>Hablando En su familia ¿Están ustedes </a:t>
            </a:r>
            <a:r>
              <a:rPr lang="es-ES" sz="1800" b="1" dirty="0" smtClean="0">
                <a:latin typeface="Cambria" pitchFamily="18" charset="0"/>
              </a:rPr>
              <a:t>DE ACUERDO </a:t>
            </a:r>
            <a:r>
              <a:rPr lang="es-ES" sz="1800" dirty="0" smtClean="0">
                <a:latin typeface="Cambria" pitchFamily="18" charset="0"/>
              </a:rPr>
              <a:t>o </a:t>
            </a:r>
            <a:r>
              <a:rPr lang="es-ES" sz="1800" b="1" dirty="0" smtClean="0">
                <a:latin typeface="Cambria" pitchFamily="18" charset="0"/>
              </a:rPr>
              <a:t>EN DESACUERDO </a:t>
            </a:r>
            <a:r>
              <a:rPr lang="es-ES" sz="1800" dirty="0" smtClean="0">
                <a:latin typeface="Cambria" pitchFamily="18" charset="0"/>
              </a:rPr>
              <a:t>con que los chilenos que están en el exterior tengan derecho a votar en las elecciones chilenas?</a:t>
            </a:r>
            <a:endParaRPr lang="es-ES" sz="1800" dirty="0">
              <a:latin typeface="Cambria" pitchFamily="18" charset="0"/>
            </a:endParaRPr>
          </a:p>
        </p:txBody>
      </p:sp>
      <p:graphicFrame>
        <p:nvGraphicFramePr>
          <p:cNvPr id="6" name="1 Gráfico"/>
          <p:cNvGraphicFramePr/>
          <p:nvPr/>
        </p:nvGraphicFramePr>
        <p:xfrm>
          <a:off x="1403350" y="2349501"/>
          <a:ext cx="6337300" cy="39592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CONFLICTO LIMÍTROFE</a:t>
            </a:r>
          </a:p>
        </p:txBody>
      </p:sp>
      <p:sp>
        <p:nvSpPr>
          <p:cNvPr id="4" name="3 Rectángulo"/>
          <p:cNvSpPr/>
          <p:nvPr/>
        </p:nvSpPr>
        <p:spPr>
          <a:xfrm>
            <a:off x="683568" y="1700808"/>
            <a:ext cx="7740650" cy="646331"/>
          </a:xfrm>
          <a:prstGeom prst="rect">
            <a:avLst/>
          </a:prstGeom>
        </p:spPr>
        <p:txBody>
          <a:bodyPr wrap="square">
            <a:spAutoFit/>
          </a:bodyPr>
          <a:lstStyle/>
          <a:p>
            <a:pPr algn="ctr"/>
            <a:r>
              <a:rPr lang="es-ES" sz="1800" dirty="0" smtClean="0">
                <a:latin typeface="Cambria" pitchFamily="18" charset="0"/>
              </a:rPr>
              <a:t>Si el fallo fuese favorable para Perú ¿Ustedes en su familia consideran que Chile debiese acatar la resolución del tribunal de la Haya? </a:t>
            </a:r>
            <a:endParaRPr lang="es-ES" sz="1800" dirty="0">
              <a:latin typeface="Cambria" pitchFamily="18" charset="0"/>
            </a:endParaRPr>
          </a:p>
        </p:txBody>
      </p:sp>
      <p:graphicFrame>
        <p:nvGraphicFramePr>
          <p:cNvPr id="6" name="3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CONFLICTO LIMÍTROFE</a:t>
            </a:r>
          </a:p>
        </p:txBody>
      </p:sp>
      <p:sp>
        <p:nvSpPr>
          <p:cNvPr id="6" name="5 Rectángulo"/>
          <p:cNvSpPr/>
          <p:nvPr/>
        </p:nvSpPr>
        <p:spPr>
          <a:xfrm>
            <a:off x="719782" y="1702549"/>
            <a:ext cx="7740650" cy="646331"/>
          </a:xfrm>
          <a:prstGeom prst="rect">
            <a:avLst/>
          </a:prstGeom>
        </p:spPr>
        <p:txBody>
          <a:bodyPr wrap="square">
            <a:spAutoFit/>
          </a:bodyPr>
          <a:lstStyle/>
          <a:p>
            <a:r>
              <a:rPr lang="es-ES" sz="1800" dirty="0" smtClean="0">
                <a:latin typeface="Cambria" pitchFamily="18" charset="0"/>
              </a:rPr>
              <a:t>Y si el fallo fuese favorable para Chile ¿Creen que Perú acatará la resolución del tribunal de la Haya? </a:t>
            </a:r>
            <a:endParaRPr lang="es-ES" sz="1800" dirty="0">
              <a:latin typeface="Cambria" pitchFamily="18" charset="0"/>
            </a:endParaRPr>
          </a:p>
        </p:txBody>
      </p:sp>
      <p:graphicFrame>
        <p:nvGraphicFramePr>
          <p:cNvPr id="8" name="1 Gráfico"/>
          <p:cNvGraphicFramePr/>
          <p:nvPr/>
        </p:nvGraphicFramePr>
        <p:xfrm>
          <a:off x="1403350" y="2349501"/>
          <a:ext cx="6337300" cy="39592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5400600" cy="882650"/>
          </a:xfrm>
        </p:spPr>
        <p:txBody>
          <a:bodyPr/>
          <a:lstStyle/>
          <a:p>
            <a:pPr algn="l" eaLnBrk="1" hangingPunct="1"/>
            <a:r>
              <a:rPr lang="es-ES_tradnl" sz="2800" b="1" dirty="0" smtClean="0">
                <a:latin typeface="Cambria" pitchFamily="18" charset="0"/>
              </a:rPr>
              <a:t>SITUACIÓN ECONÓMICA DEL PAÍS</a:t>
            </a:r>
          </a:p>
        </p:txBody>
      </p:sp>
      <p:graphicFrame>
        <p:nvGraphicFramePr>
          <p:cNvPr id="5" name="1 Gráfico"/>
          <p:cNvGraphicFramePr/>
          <p:nvPr/>
        </p:nvGraphicFramePr>
        <p:xfrm>
          <a:off x="1403350" y="2492896"/>
          <a:ext cx="63373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755278" y="1702549"/>
            <a:ext cx="7633146" cy="646331"/>
          </a:xfrm>
          <a:prstGeom prst="rect">
            <a:avLst/>
          </a:prstGeom>
        </p:spPr>
        <p:txBody>
          <a:bodyPr wrap="square">
            <a:spAutoFit/>
          </a:bodyPr>
          <a:lstStyle/>
          <a:p>
            <a:pPr algn="ctr"/>
            <a:r>
              <a:rPr lang="es-ES" sz="1800" dirty="0" smtClean="0">
                <a:latin typeface="Cambria" pitchFamily="18" charset="0"/>
              </a:rPr>
              <a:t>En general, ¿en su familia creen que la </a:t>
            </a:r>
            <a:r>
              <a:rPr lang="es-ES" sz="1800" b="1" dirty="0" smtClean="0">
                <a:latin typeface="Cambria" pitchFamily="18" charset="0"/>
              </a:rPr>
              <a:t>POBREZA </a:t>
            </a:r>
            <a:r>
              <a:rPr lang="es-ES" sz="1800" dirty="0" smtClean="0">
                <a:latin typeface="Cambria" pitchFamily="18" charset="0"/>
              </a:rPr>
              <a:t>en </a:t>
            </a:r>
            <a:r>
              <a:rPr lang="es-ES" sz="1800" dirty="0" smtClean="0">
                <a:latin typeface="Cambria" pitchFamily="18" charset="0"/>
              </a:rPr>
              <a:t>Chile está disminuyendo, está igual, o está aumentando?</a:t>
            </a:r>
            <a:endParaRPr lang="es-ES" sz="1800" dirty="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5400600" cy="882650"/>
          </a:xfrm>
        </p:spPr>
        <p:txBody>
          <a:bodyPr/>
          <a:lstStyle/>
          <a:p>
            <a:pPr algn="l" eaLnBrk="1" hangingPunct="1"/>
            <a:r>
              <a:rPr lang="es-ES_tradnl" sz="2800" b="1" dirty="0" smtClean="0">
                <a:latin typeface="Cambria" pitchFamily="18" charset="0"/>
              </a:rPr>
              <a:t>SITUACIÓN ECONÓMICA DEL PAÍS</a:t>
            </a:r>
          </a:p>
        </p:txBody>
      </p:sp>
      <p:graphicFrame>
        <p:nvGraphicFramePr>
          <p:cNvPr id="5" name="1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755278" y="1702549"/>
            <a:ext cx="7633146" cy="646331"/>
          </a:xfrm>
          <a:prstGeom prst="rect">
            <a:avLst/>
          </a:prstGeom>
        </p:spPr>
        <p:txBody>
          <a:bodyPr wrap="square">
            <a:spAutoFit/>
          </a:bodyPr>
          <a:lstStyle/>
          <a:p>
            <a:pPr algn="ctr"/>
            <a:r>
              <a:rPr lang="es-ES" sz="1800" dirty="0" smtClean="0">
                <a:latin typeface="Cambria" pitchFamily="18" charset="0"/>
              </a:rPr>
              <a:t>En general, ¿en su familia creen que la </a:t>
            </a:r>
            <a:r>
              <a:rPr lang="es-ES" sz="1800" b="1" dirty="0" smtClean="0">
                <a:latin typeface="Cambria" pitchFamily="18" charset="0"/>
              </a:rPr>
              <a:t>DESIGUALDAD </a:t>
            </a:r>
            <a:r>
              <a:rPr lang="es-ES" sz="1800" dirty="0" smtClean="0">
                <a:latin typeface="Cambria" pitchFamily="18" charset="0"/>
              </a:rPr>
              <a:t>en </a:t>
            </a:r>
            <a:r>
              <a:rPr lang="es-ES" sz="1800" dirty="0" smtClean="0">
                <a:latin typeface="Cambria" pitchFamily="18" charset="0"/>
              </a:rPr>
              <a:t>Chile está disminuyendo, está igual, o está aumentando?</a:t>
            </a:r>
            <a:endParaRPr lang="es-ES" sz="1800" dirty="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179512" y="458118"/>
            <a:ext cx="5400600" cy="882650"/>
          </a:xfrm>
        </p:spPr>
        <p:txBody>
          <a:bodyPr/>
          <a:lstStyle/>
          <a:p>
            <a:pPr algn="l" eaLnBrk="1" hangingPunct="1"/>
            <a:r>
              <a:rPr lang="es-ES_tradnl" sz="2800" b="1" dirty="0" smtClean="0">
                <a:latin typeface="Cambria" pitchFamily="18" charset="0"/>
              </a:rPr>
              <a:t>DISTRIBUCIÓN DE LA MUESTRA</a:t>
            </a:r>
          </a:p>
        </p:txBody>
      </p:sp>
      <p:graphicFrame>
        <p:nvGraphicFramePr>
          <p:cNvPr id="7" name="6 Gráfico"/>
          <p:cNvGraphicFramePr/>
          <p:nvPr/>
        </p:nvGraphicFramePr>
        <p:xfrm>
          <a:off x="1403350" y="2349500"/>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COMENTARIOS</a:t>
            </a:r>
          </a:p>
        </p:txBody>
      </p:sp>
      <p:sp>
        <p:nvSpPr>
          <p:cNvPr id="3" name="2 CuadroTexto"/>
          <p:cNvSpPr txBox="1"/>
          <p:nvPr/>
        </p:nvSpPr>
        <p:spPr>
          <a:xfrm>
            <a:off x="251520" y="2060848"/>
            <a:ext cx="8712968" cy="2862322"/>
          </a:xfrm>
          <a:prstGeom prst="rect">
            <a:avLst/>
          </a:prstGeom>
          <a:noFill/>
        </p:spPr>
        <p:txBody>
          <a:bodyPr wrap="square" rtlCol="0">
            <a:spAutoFit/>
          </a:bodyPr>
          <a:lstStyle/>
          <a:p>
            <a:pPr marL="266700" indent="-266700" algn="just">
              <a:buFont typeface="Arial" pitchFamily="34" charset="0"/>
              <a:buChar char="•"/>
            </a:pPr>
            <a:r>
              <a:rPr lang="es-ES" sz="1800" dirty="0" smtClean="0">
                <a:latin typeface="Cambria" pitchFamily="18" charset="0"/>
              </a:rPr>
              <a:t>La primera encuesta Cooperativa, Imaginaccion y Universidad Central realizada este año, tuvo como fin conocer la opinión de las familias chilenas en diversos ámbitos.</a:t>
            </a:r>
          </a:p>
          <a:p>
            <a:pPr algn="just">
              <a:buFont typeface="Arial" pitchFamily="34" charset="0"/>
              <a:buChar char="•"/>
            </a:pPr>
            <a:endParaRPr lang="es-ES" sz="1800" dirty="0" smtClean="0">
              <a:latin typeface="Cambria" pitchFamily="18" charset="0"/>
            </a:endParaRPr>
          </a:p>
          <a:p>
            <a:pPr algn="just"/>
            <a:endParaRPr lang="es-ES" sz="1800" dirty="0" smtClean="0">
              <a:latin typeface="Cambria" pitchFamily="18" charset="0"/>
            </a:endParaRPr>
          </a:p>
          <a:p>
            <a:pPr marL="266700" indent="-266700" algn="just">
              <a:buFont typeface="Arial" pitchFamily="34" charset="0"/>
              <a:buChar char="•"/>
            </a:pPr>
            <a:r>
              <a:rPr lang="es-ES" sz="1800" dirty="0" smtClean="0">
                <a:latin typeface="Cambria" pitchFamily="18" charset="0"/>
              </a:rPr>
              <a:t>De esa manera preguntamos por la importancia que le daban a diversas noticias que han tenido lugar durante este año 2013, y el 87% de las familias encuestadas consideró que el </a:t>
            </a:r>
            <a:r>
              <a:rPr lang="es-ES" sz="1800" b="1" dirty="0" smtClean="0">
                <a:latin typeface="Cambria" pitchFamily="18" charset="0"/>
              </a:rPr>
              <a:t>incendio de Valparaíso</a:t>
            </a:r>
            <a:r>
              <a:rPr lang="es-ES" sz="1800" dirty="0" smtClean="0">
                <a:latin typeface="Cambria" pitchFamily="18" charset="0"/>
              </a:rPr>
              <a:t>, había sido una noticia importante o muy importante. La segunda noticia que más respuestas de importante o muy importante obtuvo (el 81%), fue la de “</a:t>
            </a:r>
            <a:r>
              <a:rPr lang="es-ES" sz="1800" b="1" dirty="0" smtClean="0">
                <a:latin typeface="Cambria" pitchFamily="18" charset="0"/>
              </a:rPr>
              <a:t>el conflicto entre las corea del norte y corea del sur</a:t>
            </a:r>
            <a:r>
              <a:rPr lang="es-ES" sz="1800" dirty="0" smtClean="0">
                <a:latin typeface="Cambria" pitchFamily="18" charset="0"/>
              </a:rPr>
              <a:t>”.</a:t>
            </a:r>
          </a:p>
          <a:p>
            <a:pPr algn="just">
              <a:buFont typeface="Arial" pitchFamily="34" charset="0"/>
              <a:buChar char="•"/>
            </a:pPr>
            <a:endParaRPr lang="es-ES" sz="18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07504" y="458118"/>
            <a:ext cx="5400600" cy="882650"/>
          </a:xfrm>
        </p:spPr>
        <p:txBody>
          <a:bodyPr/>
          <a:lstStyle/>
          <a:p>
            <a:pPr algn="just" eaLnBrk="1" hangingPunct="1"/>
            <a:r>
              <a:rPr lang="es-ES_tradnl" sz="1800" b="1" dirty="0" smtClean="0">
                <a:latin typeface="Cambria" pitchFamily="18" charset="0"/>
              </a:rPr>
              <a:t>En estos primeros meses del año han ocurrido un conjunto de acontecimientos. De acuerdo a lo conversado en su hogar que tanta importancia le asignan a las siguientes noticias.</a:t>
            </a:r>
          </a:p>
        </p:txBody>
      </p:sp>
      <p:graphicFrame>
        <p:nvGraphicFramePr>
          <p:cNvPr id="5" name="2 Gráfico"/>
          <p:cNvGraphicFramePr/>
          <p:nvPr/>
        </p:nvGraphicFramePr>
        <p:xfrm>
          <a:off x="503548" y="1700808"/>
          <a:ext cx="8136904"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COMENTARIOS</a:t>
            </a:r>
          </a:p>
        </p:txBody>
      </p:sp>
      <p:sp>
        <p:nvSpPr>
          <p:cNvPr id="3" name="2 CuadroTexto"/>
          <p:cNvSpPr txBox="1"/>
          <p:nvPr/>
        </p:nvSpPr>
        <p:spPr>
          <a:xfrm>
            <a:off x="251520" y="2060848"/>
            <a:ext cx="8712968" cy="4801314"/>
          </a:xfrm>
          <a:prstGeom prst="rect">
            <a:avLst/>
          </a:prstGeom>
          <a:noFill/>
        </p:spPr>
        <p:txBody>
          <a:bodyPr wrap="square" rtlCol="0">
            <a:spAutoFit/>
          </a:bodyPr>
          <a:lstStyle/>
          <a:p>
            <a:pPr marL="361950" indent="-361950" algn="just">
              <a:buFont typeface="Arial" pitchFamily="34" charset="0"/>
              <a:buChar char="•"/>
            </a:pPr>
            <a:r>
              <a:rPr lang="es-ES" sz="1800" dirty="0" smtClean="0">
                <a:latin typeface="Cambria" pitchFamily="18" charset="0"/>
              </a:rPr>
              <a:t>En cuanto a la educación y los movimientos de estudiantes desarrollados, el 86% de las familias encuestadas dijo estar a favor de las demandas que plantean. Y el 61,2% de quienes participaron en la encuesta dijo estar a favor de las marchas. Ahora bien, el 64,6% de las familias encuestadas cree que la violencia que se produce en estas marchas puede ser evitada.</a:t>
            </a:r>
          </a:p>
          <a:p>
            <a:pPr marL="361950" indent="-361950" algn="just"/>
            <a:endParaRPr lang="es-ES" sz="1800" dirty="0" smtClean="0">
              <a:latin typeface="Cambria" pitchFamily="18" charset="0"/>
            </a:endParaRPr>
          </a:p>
          <a:p>
            <a:pPr marL="361950" indent="-361950" algn="just">
              <a:buFont typeface="Arial" pitchFamily="34" charset="0"/>
              <a:buChar char="•"/>
            </a:pPr>
            <a:r>
              <a:rPr lang="es-ES" sz="1800" dirty="0" smtClean="0">
                <a:latin typeface="Cambria" pitchFamily="18" charset="0"/>
              </a:rPr>
              <a:t>Al igual que en encuestas pasadas, continuamos realizando un seguimiento a diversos movimientos sociales que se han desarrollado en los últimos años. Las familias encuestadas se manifestaron de la siguiente manera:</a:t>
            </a:r>
          </a:p>
          <a:p>
            <a:pPr algn="just">
              <a:buFont typeface="Arial" pitchFamily="34" charset="0"/>
              <a:buChar char="•"/>
            </a:pPr>
            <a:endParaRPr lang="es-ES" sz="1800" dirty="0" smtClean="0">
              <a:latin typeface="Cambria" pitchFamily="18" charset="0"/>
            </a:endParaRPr>
          </a:p>
          <a:p>
            <a:pPr marL="809625" lvl="1" indent="-352425" algn="just">
              <a:buFont typeface="Wingdings" pitchFamily="2" charset="2"/>
              <a:buChar char="ü"/>
            </a:pPr>
            <a:r>
              <a:rPr lang="es-ES" sz="1800" dirty="0" smtClean="0">
                <a:latin typeface="Cambria" pitchFamily="18" charset="0"/>
              </a:rPr>
              <a:t>El 67,2% dijo estar a  favor de las demandas que se han desarrollado contra el proyecto Hidroaysén;  </a:t>
            </a:r>
          </a:p>
          <a:p>
            <a:pPr marL="809625" lvl="1" indent="-352425" algn="just">
              <a:buFont typeface="Wingdings" pitchFamily="2" charset="2"/>
              <a:buChar char="ü"/>
            </a:pPr>
            <a:r>
              <a:rPr lang="es-ES" sz="1800" dirty="0" smtClean="0">
                <a:latin typeface="Cambria" pitchFamily="18" charset="0"/>
              </a:rPr>
              <a:t>El 65,2% dijo estar a favor de las demandas realizadas por los Mapuche;</a:t>
            </a:r>
          </a:p>
          <a:p>
            <a:pPr marL="809625" lvl="1" indent="-352425" algn="just">
              <a:buFont typeface="Wingdings" pitchFamily="2" charset="2"/>
              <a:buChar char="ü"/>
            </a:pPr>
            <a:r>
              <a:rPr lang="es-ES" sz="1800" dirty="0" smtClean="0">
                <a:latin typeface="Cambria" pitchFamily="18" charset="0"/>
              </a:rPr>
              <a:t>El 58% se manifestó a favor de la condonación de la deuda a los deudores habitacionales; </a:t>
            </a:r>
          </a:p>
          <a:p>
            <a:pPr marL="809625" lvl="1" indent="-352425" algn="just">
              <a:buFont typeface="Wingdings" pitchFamily="2" charset="2"/>
              <a:buChar char="ü"/>
            </a:pPr>
            <a:r>
              <a:rPr lang="es-ES" sz="1800" dirty="0" smtClean="0">
                <a:latin typeface="Cambria" pitchFamily="18" charset="0"/>
              </a:rPr>
              <a:t>Y sólo el 48% dijo estar a favor del matrimonio homosexual.</a:t>
            </a:r>
          </a:p>
          <a:p>
            <a:pPr algn="just">
              <a:buFont typeface="Arial" pitchFamily="34" charset="0"/>
              <a:buChar char="•"/>
            </a:pPr>
            <a:endParaRPr lang="es-ES" sz="1800" dirty="0">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COMENTARIOS</a:t>
            </a:r>
          </a:p>
        </p:txBody>
      </p:sp>
      <p:sp>
        <p:nvSpPr>
          <p:cNvPr id="3" name="2 CuadroTexto"/>
          <p:cNvSpPr txBox="1"/>
          <p:nvPr/>
        </p:nvSpPr>
        <p:spPr>
          <a:xfrm>
            <a:off x="251520" y="2060848"/>
            <a:ext cx="8712968" cy="4801314"/>
          </a:xfrm>
          <a:prstGeom prst="rect">
            <a:avLst/>
          </a:prstGeom>
          <a:noFill/>
        </p:spPr>
        <p:txBody>
          <a:bodyPr wrap="square" rtlCol="0">
            <a:spAutoFit/>
          </a:bodyPr>
          <a:lstStyle/>
          <a:p>
            <a:pPr marL="266700" indent="-266700" algn="just">
              <a:buFont typeface="Arial" pitchFamily="34" charset="0"/>
              <a:buChar char="•"/>
            </a:pPr>
            <a:r>
              <a:rPr lang="es-ES" sz="1800" dirty="0" smtClean="0"/>
              <a:t>El 67% de las familias encuestadas dijo estar a favor del último “</a:t>
            </a:r>
            <a:r>
              <a:rPr lang="es-ES" sz="1800" b="1" dirty="0" smtClean="0"/>
              <a:t>paro portuario</a:t>
            </a:r>
            <a:r>
              <a:rPr lang="es-ES" sz="1800" dirty="0" smtClean="0"/>
              <a:t>” efectuado hace unas semanas, mientras que tan solo el 47% de quienes respondieron a esta encuesta dijo </a:t>
            </a:r>
            <a:r>
              <a:rPr lang="es-ES" sz="1800" dirty="0" err="1" smtClean="0"/>
              <a:t>empatizar</a:t>
            </a:r>
            <a:r>
              <a:rPr lang="es-ES" sz="1800" dirty="0" smtClean="0"/>
              <a:t> con el “</a:t>
            </a:r>
            <a:r>
              <a:rPr lang="es-ES" sz="1800" b="1" dirty="0" smtClean="0"/>
              <a:t>Paro realizado por los trabajadores de CODELCO”</a:t>
            </a:r>
            <a:r>
              <a:rPr lang="es-ES" sz="1800" dirty="0" smtClean="0"/>
              <a:t>. </a:t>
            </a:r>
          </a:p>
          <a:p>
            <a:pPr marL="266700" indent="-266700" algn="just"/>
            <a:endParaRPr lang="es-ES" sz="1800" dirty="0" smtClean="0">
              <a:latin typeface="Cambria" pitchFamily="18" charset="0"/>
            </a:endParaRPr>
          </a:p>
          <a:p>
            <a:pPr marL="266700" indent="-266700" algn="just">
              <a:buFont typeface="Arial" pitchFamily="34" charset="0"/>
              <a:buChar char="•"/>
            </a:pPr>
            <a:r>
              <a:rPr lang="es-ES" sz="1800" dirty="0" smtClean="0">
                <a:latin typeface="Cambria" pitchFamily="18" charset="0"/>
              </a:rPr>
              <a:t>Al igual que los meses anteriores, solicitamos a las familias que evaluaran con nota de 1 a 7, al Presidente, al Gobierno y ciertas acciones que se han desarrollado en el último tiempo. </a:t>
            </a:r>
          </a:p>
          <a:p>
            <a:pPr marL="266700" indent="-266700" algn="just"/>
            <a:endParaRPr lang="es-ES" sz="1800" dirty="0" smtClean="0">
              <a:latin typeface="Cambria" pitchFamily="18" charset="0"/>
            </a:endParaRPr>
          </a:p>
          <a:p>
            <a:pPr marL="723900" lvl="1" indent="-266700" algn="just">
              <a:buFont typeface="Wingdings" pitchFamily="2" charset="2"/>
              <a:buChar char="ü"/>
            </a:pPr>
            <a:r>
              <a:rPr lang="es-ES" sz="1800" dirty="0" smtClean="0">
                <a:latin typeface="Cambria" pitchFamily="18" charset="0"/>
              </a:rPr>
              <a:t>El Presidente Sebastián Piñera y el Gobierno, son evaluados con un promedio de 4,4. </a:t>
            </a:r>
          </a:p>
          <a:p>
            <a:pPr marL="723900" lvl="1" indent="-266700" algn="just">
              <a:buFont typeface="Wingdings" pitchFamily="2" charset="2"/>
              <a:buChar char="ü"/>
            </a:pPr>
            <a:r>
              <a:rPr lang="es-ES" sz="1800" dirty="0" smtClean="0">
                <a:latin typeface="Cambria" pitchFamily="18" charset="0"/>
              </a:rPr>
              <a:t>La situación económica del país, al igual que en meses anteriores, es el aspecto mejor evaluado por las familias encuestadas. Obtiene un promedio de notas de 4,8. Mientras la acción llevada por el Gobierno en contra de la delincuencia, es el ítem que ha sido peor evaluado, obtiene un promedio de notas de 3,5.</a:t>
            </a:r>
          </a:p>
          <a:p>
            <a:pPr marL="723900" lvl="1" indent="-266700" algn="just">
              <a:buFont typeface="Wingdings" pitchFamily="2" charset="2"/>
              <a:buChar char="ü"/>
            </a:pPr>
            <a:r>
              <a:rPr lang="es-ES" sz="1800" dirty="0" smtClean="0">
                <a:latin typeface="Cambria" pitchFamily="18" charset="0"/>
              </a:rPr>
              <a:t>El “Plan estadio Seguro” impulsado por el Gobierno, obtiene un promedio de notas de 3,6.</a:t>
            </a:r>
            <a:endParaRPr lang="es-ES" sz="1800"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COMENTARIOS</a:t>
            </a:r>
          </a:p>
        </p:txBody>
      </p:sp>
      <p:sp>
        <p:nvSpPr>
          <p:cNvPr id="3" name="2 CuadroTexto"/>
          <p:cNvSpPr txBox="1"/>
          <p:nvPr/>
        </p:nvSpPr>
        <p:spPr>
          <a:xfrm>
            <a:off x="251520" y="2060848"/>
            <a:ext cx="8712968" cy="3693319"/>
          </a:xfrm>
          <a:prstGeom prst="rect">
            <a:avLst/>
          </a:prstGeom>
          <a:noFill/>
        </p:spPr>
        <p:txBody>
          <a:bodyPr wrap="square" rtlCol="0">
            <a:spAutoFit/>
          </a:bodyPr>
          <a:lstStyle/>
          <a:p>
            <a:pPr marL="361950" indent="-361950" algn="just">
              <a:buFont typeface="Arial" pitchFamily="34" charset="0"/>
              <a:buChar char="•"/>
            </a:pPr>
            <a:r>
              <a:rPr lang="es-ES" sz="1800" dirty="0" smtClean="0"/>
              <a:t>En cuanto al voto de chilenos en el extranjero, un 76,2% de las familias encuestadas dijo estar de acuerdo con que ellos tengan derecho a voto en las elecciones chilenas.</a:t>
            </a:r>
          </a:p>
          <a:p>
            <a:pPr algn="just">
              <a:buFont typeface="Arial" pitchFamily="34" charset="0"/>
              <a:buChar char="•"/>
            </a:pPr>
            <a:endParaRPr lang="es-ES" sz="1800" dirty="0" smtClean="0"/>
          </a:p>
          <a:p>
            <a:pPr marL="361950" indent="-361950" algn="just">
              <a:buFont typeface="Arial" pitchFamily="34" charset="0"/>
              <a:buChar char="•"/>
            </a:pPr>
            <a:r>
              <a:rPr lang="es-ES" sz="1800" dirty="0" smtClean="0"/>
              <a:t>Durante este año se dará a conocer la resolución de La Haya por los conflictos limítrofes existentes con Perú. En función de eso preguntamos a las familias chilenas si consideran que Chile debiese acatar la resolución del tribunal de la Haya en caso de que el fallo fuese favorable para el Perú, y un 50,8% de las familias encuestadas dijo que “</a:t>
            </a:r>
            <a:r>
              <a:rPr lang="es-ES" sz="1800" b="1" dirty="0" smtClean="0"/>
              <a:t>no, no debiese acatar la resolución de la haya</a:t>
            </a:r>
            <a:r>
              <a:rPr lang="es-ES" sz="1800" dirty="0" smtClean="0"/>
              <a:t>”, ante un 46,6% que dijo que “</a:t>
            </a:r>
            <a:r>
              <a:rPr lang="es-ES" sz="1800" b="1" dirty="0" smtClean="0"/>
              <a:t>si, debiese acatar la resolución…</a:t>
            </a:r>
            <a:r>
              <a:rPr lang="es-ES" sz="1800" dirty="0" smtClean="0"/>
              <a:t>”</a:t>
            </a:r>
          </a:p>
          <a:p>
            <a:pPr algn="just">
              <a:buFont typeface="Arial" pitchFamily="34" charset="0"/>
              <a:buChar char="•"/>
            </a:pPr>
            <a:endParaRPr lang="es-ES" sz="1800" dirty="0" smtClean="0"/>
          </a:p>
          <a:p>
            <a:pPr marL="361950" indent="-361950" algn="just">
              <a:buFont typeface="Arial" pitchFamily="34" charset="0"/>
              <a:buChar char="•"/>
            </a:pPr>
            <a:r>
              <a:rPr lang="es-ES" sz="1800" dirty="0" smtClean="0"/>
              <a:t>Ahora bien, si el fallo fuese favorable para Chile, el 61,2% de las familias encuestadas cree que Perú “</a:t>
            </a:r>
            <a:r>
              <a:rPr lang="es-ES" sz="1800" b="1" dirty="0" smtClean="0"/>
              <a:t>no acataría el fallo</a:t>
            </a:r>
            <a:r>
              <a:rPr lang="es-ES" sz="1800" dirty="0" smtClean="0"/>
              <a:t>”, ante un 36% que respondió que “</a:t>
            </a:r>
            <a:r>
              <a:rPr lang="es-ES" sz="1800" b="1" dirty="0" smtClean="0"/>
              <a:t>si cree que lo acataría</a:t>
            </a:r>
            <a:r>
              <a:rPr lang="es-ES" sz="18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COMENTARIOS</a:t>
            </a:r>
          </a:p>
        </p:txBody>
      </p:sp>
      <p:sp>
        <p:nvSpPr>
          <p:cNvPr id="3" name="2 CuadroTexto"/>
          <p:cNvSpPr txBox="1"/>
          <p:nvPr/>
        </p:nvSpPr>
        <p:spPr>
          <a:xfrm>
            <a:off x="251520" y="2060848"/>
            <a:ext cx="8712968" cy="2031325"/>
          </a:xfrm>
          <a:prstGeom prst="rect">
            <a:avLst/>
          </a:prstGeom>
          <a:noFill/>
        </p:spPr>
        <p:txBody>
          <a:bodyPr wrap="square" rtlCol="0">
            <a:spAutoFit/>
          </a:bodyPr>
          <a:lstStyle/>
          <a:p>
            <a:pPr marL="361950" indent="-361950" algn="just">
              <a:buFont typeface="Arial" pitchFamily="34" charset="0"/>
              <a:buChar char="•"/>
            </a:pPr>
            <a:r>
              <a:rPr lang="es-ES" sz="1800" dirty="0" smtClean="0">
                <a:solidFill>
                  <a:srgbClr val="000000"/>
                </a:solidFill>
              </a:rPr>
              <a:t>En cuanto a la percepción que tienen las familias sobre la pobreza en el país, el 36.3% de las familias considera que esta está disminuyendo, mientras que el 17,8% cree que está aumentando. </a:t>
            </a:r>
          </a:p>
          <a:p>
            <a:pPr marL="361950" indent="-361950" algn="just"/>
            <a:endParaRPr lang="es-ES" sz="1800" dirty="0" smtClean="0">
              <a:solidFill>
                <a:srgbClr val="000000"/>
              </a:solidFill>
            </a:endParaRPr>
          </a:p>
          <a:p>
            <a:pPr marL="361950" indent="-361950" algn="just">
              <a:buFont typeface="Arial" pitchFamily="34" charset="0"/>
              <a:buChar char="•"/>
            </a:pPr>
            <a:r>
              <a:rPr lang="es-ES" sz="1800" dirty="0" smtClean="0">
                <a:solidFill>
                  <a:srgbClr val="000000"/>
                </a:solidFill>
              </a:rPr>
              <a:t>Finalmente el 12,8% de las familias encuestadas considera que la desigualdad ésta disminuyendo en el país; mientras que el 40,8% cree que está aumentando la desigualdad económica y social en el país.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698750" y="2071688"/>
            <a:ext cx="6659563" cy="2232025"/>
          </a:xfrm>
        </p:spPr>
        <p:txBody>
          <a:bodyPr/>
          <a:lstStyle/>
          <a:p>
            <a:pPr algn="l" eaLnBrk="1" hangingPunct="1"/>
            <a:r>
              <a:rPr lang="es-ES_tradnl" sz="3600" dirty="0" smtClean="0"/>
              <a:t>ENCUESTA COOPERATIVA IMAGINACCION</a:t>
            </a:r>
            <a:br>
              <a:rPr lang="es-ES_tradnl" sz="3600" dirty="0" smtClean="0"/>
            </a:br>
            <a:r>
              <a:rPr lang="es-ES_tradnl" sz="3600" dirty="0" smtClean="0"/>
              <a:t>UNIVERSIDAD CENTRAL</a:t>
            </a:r>
          </a:p>
        </p:txBody>
      </p:sp>
      <p:sp>
        <p:nvSpPr>
          <p:cNvPr id="5" name="Rectangle 3"/>
          <p:cNvSpPr txBox="1">
            <a:spLocks noChangeArrowheads="1"/>
          </p:cNvSpPr>
          <p:nvPr/>
        </p:nvSpPr>
        <p:spPr bwMode="auto">
          <a:xfrm>
            <a:off x="2740025" y="4077072"/>
            <a:ext cx="5903913" cy="129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s-ES" kern="0" dirty="0" smtClean="0">
                <a:solidFill>
                  <a:srgbClr val="5F5F5F"/>
                </a:solidFill>
                <a:latin typeface="Trebuchet MS"/>
              </a:rPr>
              <a:t>Primera Encuesta Cooperativa – Imaginaccion – Universidad Central.</a:t>
            </a:r>
          </a:p>
          <a:p>
            <a:pPr>
              <a:spcBef>
                <a:spcPct val="20000"/>
              </a:spcBef>
              <a:defRPr/>
            </a:pPr>
            <a:r>
              <a:rPr lang="es-ES_tradnl" b="1" kern="0" dirty="0" smtClean="0">
                <a:solidFill>
                  <a:srgbClr val="5F5F5F"/>
                </a:solidFill>
                <a:latin typeface="Trebuchet MS"/>
              </a:rPr>
              <a:t>16 ABRIL 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76672"/>
            <a:ext cx="5472608" cy="882650"/>
          </a:xfrm>
        </p:spPr>
        <p:txBody>
          <a:bodyPr/>
          <a:lstStyle/>
          <a:p>
            <a:pPr algn="l" eaLnBrk="1" hangingPunct="1"/>
            <a:r>
              <a:rPr lang="es-ES_tradnl" sz="2400" b="1" i="1" dirty="0" smtClean="0">
                <a:latin typeface="Cambria" pitchFamily="18" charset="0"/>
              </a:rPr>
              <a:t>Con respecto a los temas relacionados con Educación…</a:t>
            </a:r>
          </a:p>
        </p:txBody>
      </p:sp>
      <p:sp>
        <p:nvSpPr>
          <p:cNvPr id="6" name="5 CuadroTexto"/>
          <p:cNvSpPr txBox="1"/>
          <p:nvPr/>
        </p:nvSpPr>
        <p:spPr>
          <a:xfrm>
            <a:off x="755576" y="1866310"/>
            <a:ext cx="7632000" cy="338554"/>
          </a:xfrm>
          <a:prstGeom prst="rect">
            <a:avLst/>
          </a:prstGeom>
          <a:noFill/>
        </p:spPr>
        <p:txBody>
          <a:bodyPr wrap="square" rtlCol="0">
            <a:spAutoFit/>
          </a:bodyPr>
          <a:lstStyle/>
          <a:p>
            <a:pPr algn="ctr"/>
            <a:r>
              <a:rPr lang="es-ES" sz="1600" b="1" i="1" dirty="0" smtClean="0">
                <a:latin typeface="Cambria" pitchFamily="18" charset="0"/>
              </a:rPr>
              <a:t>En su familia ¿están a favor o en contra de las demandas de los estudiantes?</a:t>
            </a:r>
            <a:endParaRPr lang="es-ES" sz="1600" b="1" i="1" dirty="0">
              <a:latin typeface="Cambria" pitchFamily="18" charset="0"/>
            </a:endParaRPr>
          </a:p>
        </p:txBody>
      </p:sp>
      <p:graphicFrame>
        <p:nvGraphicFramePr>
          <p:cNvPr id="9" name="8 Gráfico"/>
          <p:cNvGraphicFramePr/>
          <p:nvPr/>
        </p:nvGraphicFramePr>
        <p:xfrm>
          <a:off x="971600" y="2276871"/>
          <a:ext cx="7488832" cy="43204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9 Conector recto"/>
          <p:cNvCxnSpPr/>
          <p:nvPr/>
        </p:nvCxnSpPr>
        <p:spPr>
          <a:xfrm rot="16200000" flipV="1">
            <a:off x="5292080" y="4581129"/>
            <a:ext cx="4248472" cy="72008"/>
          </a:xfrm>
          <a:prstGeom prst="line">
            <a:avLst/>
          </a:prstGeom>
          <a:noFill/>
          <a:ln w="9525" cap="flat" cmpd="sng" algn="ctr">
            <a:solidFill>
              <a:srgbClr val="C0504D">
                <a:shade val="95000"/>
                <a:satMod val="105000"/>
              </a:srgbClr>
            </a:solidFill>
            <a:prstDash val="solid"/>
          </a:ln>
          <a:effectLst/>
        </p:spPr>
      </p:cxnSp>
      <p:cxnSp>
        <p:nvCxnSpPr>
          <p:cNvPr id="11" name="10 Conector recto"/>
          <p:cNvCxnSpPr/>
          <p:nvPr/>
        </p:nvCxnSpPr>
        <p:spPr>
          <a:xfrm rot="16200000" flipV="1">
            <a:off x="5220072" y="4581130"/>
            <a:ext cx="4248472" cy="72008"/>
          </a:xfrm>
          <a:prstGeom prst="line">
            <a:avLst/>
          </a:prstGeom>
          <a:noFill/>
          <a:ln w="9525" cap="flat" cmpd="sng" algn="ctr">
            <a:solidFill>
              <a:srgbClr val="C0504D">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76672"/>
            <a:ext cx="5472608" cy="882650"/>
          </a:xfrm>
        </p:spPr>
        <p:txBody>
          <a:bodyPr/>
          <a:lstStyle/>
          <a:p>
            <a:pPr algn="l" eaLnBrk="1" hangingPunct="1"/>
            <a:r>
              <a:rPr lang="es-ES_tradnl" sz="2400" b="1" i="1" dirty="0" smtClean="0">
                <a:latin typeface="Cambria" pitchFamily="18" charset="0"/>
              </a:rPr>
              <a:t>Con respecto a los temas relacionados con Educación…</a:t>
            </a:r>
          </a:p>
        </p:txBody>
      </p:sp>
      <p:sp>
        <p:nvSpPr>
          <p:cNvPr id="6" name="5 CuadroTexto"/>
          <p:cNvSpPr txBox="1"/>
          <p:nvPr/>
        </p:nvSpPr>
        <p:spPr>
          <a:xfrm>
            <a:off x="755576" y="1866310"/>
            <a:ext cx="7632000" cy="338554"/>
          </a:xfrm>
          <a:prstGeom prst="rect">
            <a:avLst/>
          </a:prstGeom>
          <a:noFill/>
        </p:spPr>
        <p:txBody>
          <a:bodyPr wrap="square" rtlCol="0">
            <a:spAutoFit/>
          </a:bodyPr>
          <a:lstStyle/>
          <a:p>
            <a:pPr algn="ctr"/>
            <a:r>
              <a:rPr lang="es-ES" sz="1600" b="1" i="1" dirty="0" smtClean="0">
                <a:latin typeface="Cambria" pitchFamily="18" charset="0"/>
              </a:rPr>
              <a:t>En su familia ¿están a favor o en contra de las marchas de los estudiantes?</a:t>
            </a:r>
            <a:endParaRPr lang="es-ES" sz="1600" b="1" i="1" dirty="0">
              <a:latin typeface="Cambria" pitchFamily="18" charset="0"/>
            </a:endParaRPr>
          </a:p>
        </p:txBody>
      </p:sp>
      <p:graphicFrame>
        <p:nvGraphicFramePr>
          <p:cNvPr id="7" name="6 Gráfico"/>
          <p:cNvGraphicFramePr/>
          <p:nvPr/>
        </p:nvGraphicFramePr>
        <p:xfrm>
          <a:off x="1475656" y="2420888"/>
          <a:ext cx="6192688" cy="38164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76672"/>
            <a:ext cx="5472608" cy="882650"/>
          </a:xfrm>
        </p:spPr>
        <p:txBody>
          <a:bodyPr/>
          <a:lstStyle/>
          <a:p>
            <a:pPr algn="l" eaLnBrk="1" hangingPunct="1"/>
            <a:r>
              <a:rPr lang="es-ES_tradnl" sz="2400" b="1" i="1" dirty="0" smtClean="0">
                <a:latin typeface="Cambria" pitchFamily="18" charset="0"/>
              </a:rPr>
              <a:t>Con respecto a los temas relacionados con Educación…</a:t>
            </a:r>
          </a:p>
        </p:txBody>
      </p:sp>
      <p:sp>
        <p:nvSpPr>
          <p:cNvPr id="6" name="5 CuadroTexto"/>
          <p:cNvSpPr txBox="1"/>
          <p:nvPr/>
        </p:nvSpPr>
        <p:spPr>
          <a:xfrm>
            <a:off x="755576" y="1866310"/>
            <a:ext cx="7632000" cy="584775"/>
          </a:xfrm>
          <a:prstGeom prst="rect">
            <a:avLst/>
          </a:prstGeom>
          <a:noFill/>
        </p:spPr>
        <p:txBody>
          <a:bodyPr wrap="square" rtlCol="0">
            <a:spAutoFit/>
          </a:bodyPr>
          <a:lstStyle/>
          <a:p>
            <a:pPr algn="ctr"/>
            <a:r>
              <a:rPr lang="es-ES" sz="1600" b="1" i="1" dirty="0" smtClean="0">
                <a:latin typeface="Cambria" pitchFamily="18" charset="0"/>
              </a:rPr>
              <a:t>En su familia ¿creen que la violencia que se produce en las marchas es posible de ser evitada o más bien piensan que es inevitable?</a:t>
            </a:r>
            <a:endParaRPr lang="es-ES" sz="1600" b="1" i="1" dirty="0">
              <a:latin typeface="Cambria" pitchFamily="18" charset="0"/>
            </a:endParaRPr>
          </a:p>
        </p:txBody>
      </p:sp>
      <p:graphicFrame>
        <p:nvGraphicFramePr>
          <p:cNvPr id="7" name="6 Gráfico"/>
          <p:cNvGraphicFramePr/>
          <p:nvPr/>
        </p:nvGraphicFramePr>
        <p:xfrm>
          <a:off x="1403350" y="2420888"/>
          <a:ext cx="6337300"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 las demandas en contra del </a:t>
            </a:r>
            <a:r>
              <a:rPr kumimoji="0" lang="es-ES" sz="1800" b="1" i="0" u="none" strike="noStrike" kern="0" cap="none" spc="0" normalizeH="0" baseline="0" noProof="0" dirty="0" smtClean="0">
                <a:ln>
                  <a:noFill/>
                </a:ln>
                <a:effectLst/>
                <a:uLnTx/>
                <a:uFillTx/>
                <a:latin typeface="Cambria" pitchFamily="18" charset="0"/>
                <a:ea typeface="+mj-ea"/>
                <a:cs typeface="+mj-cs"/>
              </a:rPr>
              <a:t>PROYECTO HIDROAYSÉN</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25" name="24 Gráfico"/>
          <p:cNvGraphicFramePr/>
          <p:nvPr/>
        </p:nvGraphicFramePr>
        <p:xfrm>
          <a:off x="1403350" y="2493439"/>
          <a:ext cx="6337300" cy="3959225"/>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25 Conector recto"/>
          <p:cNvCxnSpPr/>
          <p:nvPr/>
        </p:nvCxnSpPr>
        <p:spPr>
          <a:xfrm rot="16200000" flipV="1">
            <a:off x="4716015" y="4581127"/>
            <a:ext cx="4248472" cy="72008"/>
          </a:xfrm>
          <a:prstGeom prst="line">
            <a:avLst/>
          </a:prstGeom>
          <a:noFill/>
          <a:ln w="9525" cap="flat" cmpd="sng" algn="ctr">
            <a:solidFill>
              <a:srgbClr val="C0504D">
                <a:shade val="95000"/>
                <a:satMod val="105000"/>
              </a:srgbClr>
            </a:solidFill>
            <a:prstDash val="solid"/>
          </a:ln>
          <a:effectLst/>
        </p:spPr>
      </p:cxnSp>
      <p:cxnSp>
        <p:nvCxnSpPr>
          <p:cNvPr id="27" name="26 Conector recto"/>
          <p:cNvCxnSpPr/>
          <p:nvPr/>
        </p:nvCxnSpPr>
        <p:spPr>
          <a:xfrm rot="16200000" flipV="1">
            <a:off x="4644007" y="4581128"/>
            <a:ext cx="4248472" cy="72008"/>
          </a:xfrm>
          <a:prstGeom prst="line">
            <a:avLst/>
          </a:prstGeom>
          <a:noFill/>
          <a:ln w="9525" cap="flat" cmpd="sng" algn="ctr">
            <a:solidFill>
              <a:srgbClr val="C0504D">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 las demandas de</a:t>
            </a:r>
            <a:r>
              <a:rPr kumimoji="0" lang="es-ES" sz="1800" b="0" i="0" u="none" strike="noStrike" kern="0" cap="none" spc="0" normalizeH="0" noProof="0" dirty="0" smtClean="0">
                <a:ln>
                  <a:noFill/>
                </a:ln>
                <a:effectLst/>
                <a:uLnTx/>
                <a:uFillTx/>
                <a:latin typeface="Cambria" pitchFamily="18" charset="0"/>
                <a:ea typeface="+mj-ea"/>
                <a:cs typeface="+mj-cs"/>
              </a:rPr>
              <a:t> los </a:t>
            </a:r>
            <a:r>
              <a:rPr kumimoji="0" lang="es-ES" sz="1800" b="1" i="0" u="none" strike="noStrike" kern="0" cap="none" spc="0" normalizeH="0" baseline="0" noProof="0" dirty="0" smtClean="0">
                <a:ln>
                  <a:noFill/>
                </a:ln>
                <a:effectLst/>
                <a:uLnTx/>
                <a:uFillTx/>
                <a:latin typeface="Cambria" pitchFamily="18" charset="0"/>
                <a:ea typeface="+mj-ea"/>
                <a:cs typeface="+mj-cs"/>
              </a:rPr>
              <a:t>MAPUCHE</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9" name="1 Gráfico"/>
          <p:cNvGraphicFramePr/>
          <p:nvPr/>
        </p:nvGraphicFramePr>
        <p:xfrm>
          <a:off x="1403350" y="2493439"/>
          <a:ext cx="6337300" cy="395922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9 Conector recto"/>
          <p:cNvCxnSpPr/>
          <p:nvPr/>
        </p:nvCxnSpPr>
        <p:spPr>
          <a:xfrm rot="16200000" flipV="1">
            <a:off x="4355976" y="4509121"/>
            <a:ext cx="4248472" cy="72008"/>
          </a:xfrm>
          <a:prstGeom prst="line">
            <a:avLst/>
          </a:prstGeom>
          <a:noFill/>
          <a:ln w="9525" cap="flat" cmpd="sng" algn="ctr">
            <a:solidFill>
              <a:srgbClr val="C0504D">
                <a:shade val="95000"/>
                <a:satMod val="105000"/>
              </a:srgbClr>
            </a:solidFill>
            <a:prstDash val="solid"/>
          </a:ln>
          <a:effectLst/>
        </p:spPr>
      </p:cxnSp>
      <p:cxnSp>
        <p:nvCxnSpPr>
          <p:cNvPr id="11" name="10 Conector recto"/>
          <p:cNvCxnSpPr/>
          <p:nvPr/>
        </p:nvCxnSpPr>
        <p:spPr>
          <a:xfrm rot="16200000" flipV="1">
            <a:off x="4283968" y="4509122"/>
            <a:ext cx="4248472" cy="72008"/>
          </a:xfrm>
          <a:prstGeom prst="line">
            <a:avLst/>
          </a:prstGeom>
          <a:noFill/>
          <a:ln w="9525" cap="flat" cmpd="sng" algn="ctr">
            <a:solidFill>
              <a:srgbClr val="C0504D">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9512" y="458118"/>
            <a:ext cx="7772400" cy="882650"/>
          </a:xfrm>
        </p:spPr>
        <p:txBody>
          <a:bodyPr/>
          <a:lstStyle/>
          <a:p>
            <a:pPr algn="l" eaLnBrk="1" hangingPunct="1"/>
            <a:r>
              <a:rPr lang="es-ES_tradnl" sz="2800" b="1" dirty="0" smtClean="0">
                <a:latin typeface="Cambria" pitchFamily="18" charset="0"/>
              </a:rPr>
              <a:t>MOVIMIENTOS SOCIALES</a:t>
            </a:r>
          </a:p>
        </p:txBody>
      </p:sp>
      <p:sp>
        <p:nvSpPr>
          <p:cNvPr id="6" name="Rectangle 15"/>
          <p:cNvSpPr txBox="1">
            <a:spLocks noChangeArrowheads="1"/>
          </p:cNvSpPr>
          <p:nvPr/>
        </p:nvSpPr>
        <p:spPr bwMode="auto">
          <a:xfrm>
            <a:off x="1187624" y="1773436"/>
            <a:ext cx="6768000" cy="647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0" cap="none" spc="0" normalizeH="0" baseline="0" noProof="0" dirty="0" smtClean="0">
                <a:ln>
                  <a:noFill/>
                </a:ln>
                <a:effectLst/>
                <a:uLnTx/>
                <a:uFillTx/>
                <a:latin typeface="Cambria" pitchFamily="18" charset="0"/>
                <a:ea typeface="+mj-ea"/>
                <a:cs typeface="+mj-cs"/>
              </a:rPr>
              <a:t>En su familia ¿Están A FAVOR o EN CONTRA de la </a:t>
            </a:r>
            <a:r>
              <a:rPr lang="es-ES" sz="1800" kern="0" dirty="0" smtClean="0">
                <a:latin typeface="Cambria" pitchFamily="18" charset="0"/>
                <a:ea typeface="+mj-ea"/>
                <a:cs typeface="+mj-cs"/>
              </a:rPr>
              <a:t>condonación de la deuda de los </a:t>
            </a:r>
            <a:r>
              <a:rPr lang="es-ES" sz="1800" b="1" kern="0" dirty="0" smtClean="0">
                <a:latin typeface="Cambria" pitchFamily="18" charset="0"/>
                <a:ea typeface="+mj-ea"/>
                <a:cs typeface="+mj-cs"/>
              </a:rPr>
              <a:t>DEUDORES HABITACIONALES</a:t>
            </a:r>
            <a:r>
              <a:rPr kumimoji="0" lang="es-ES" sz="1800" b="0" i="0" u="none" strike="noStrike" kern="0" cap="none" spc="0" normalizeH="0" baseline="0" noProof="0" dirty="0" smtClean="0">
                <a:ln>
                  <a:noFill/>
                </a:ln>
                <a:effectLst/>
                <a:uLnTx/>
                <a:uFillTx/>
                <a:latin typeface="Cambria" pitchFamily="18" charset="0"/>
                <a:ea typeface="+mj-ea"/>
                <a:cs typeface="+mj-cs"/>
              </a:rPr>
              <a:t>?</a:t>
            </a:r>
            <a:endParaRPr kumimoji="0" lang="es-ES_tradnl" sz="1800" b="0" i="0" u="none" strike="noStrike" kern="0" cap="none" spc="0" normalizeH="0" baseline="0" noProof="0" dirty="0" smtClean="0">
              <a:ln>
                <a:noFill/>
              </a:ln>
              <a:effectLst/>
              <a:uLnTx/>
              <a:uFillTx/>
              <a:latin typeface="Cambria" pitchFamily="18" charset="0"/>
              <a:ea typeface="+mj-ea"/>
              <a:cs typeface="+mj-cs"/>
            </a:endParaRPr>
          </a:p>
        </p:txBody>
      </p:sp>
      <p:graphicFrame>
        <p:nvGraphicFramePr>
          <p:cNvPr id="9" name="2 Gráfico"/>
          <p:cNvGraphicFramePr/>
          <p:nvPr/>
        </p:nvGraphicFramePr>
        <p:xfrm>
          <a:off x="1403350" y="2492896"/>
          <a:ext cx="6337300" cy="395922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9 Conector recto"/>
          <p:cNvCxnSpPr/>
          <p:nvPr/>
        </p:nvCxnSpPr>
        <p:spPr>
          <a:xfrm rot="16200000" flipV="1">
            <a:off x="4355976" y="4581129"/>
            <a:ext cx="4248472" cy="72008"/>
          </a:xfrm>
          <a:prstGeom prst="line">
            <a:avLst/>
          </a:prstGeom>
          <a:noFill/>
          <a:ln w="9525" cap="flat" cmpd="sng" algn="ctr">
            <a:solidFill>
              <a:srgbClr val="C0504D">
                <a:shade val="95000"/>
                <a:satMod val="105000"/>
              </a:srgbClr>
            </a:solidFill>
            <a:prstDash val="solid"/>
          </a:ln>
          <a:effectLst/>
        </p:spPr>
      </p:cxnSp>
      <p:cxnSp>
        <p:nvCxnSpPr>
          <p:cNvPr id="11" name="10 Conector recto"/>
          <p:cNvCxnSpPr/>
          <p:nvPr/>
        </p:nvCxnSpPr>
        <p:spPr>
          <a:xfrm rot="16200000" flipV="1">
            <a:off x="4283968" y="4581130"/>
            <a:ext cx="4248472" cy="72008"/>
          </a:xfrm>
          <a:prstGeom prst="line">
            <a:avLst/>
          </a:prstGeom>
          <a:noFill/>
          <a:ln w="9525" cap="flat" cmpd="sng" algn="ctr">
            <a:solidFill>
              <a:srgbClr val="C0504D">
                <a:shade val="95000"/>
                <a:satMod val="105000"/>
              </a:srgbClr>
            </a:solidFill>
            <a:prstDash val="soli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7775</TotalTime>
  <Words>1334</Words>
  <Application>Microsoft Office PowerPoint</Application>
  <PresentationFormat>Presentación en pantalla (4:3)</PresentationFormat>
  <Paragraphs>123</Paragraphs>
  <Slides>34</Slides>
  <Notes>2</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Diseño predeterminado</vt:lpstr>
      <vt:lpstr>ENCUESTA COOPERATIVA IMAGINACCION UNIVERSIDAD CENTRAL</vt:lpstr>
      <vt:lpstr>FICHA TÉCNICA</vt:lpstr>
      <vt:lpstr>En estos primeros meses del año han ocurrido un conjunto de acontecimientos. De acuerdo a lo conversado en su hogar que tanta importancia le asignan a las siguientes noticias.</vt:lpstr>
      <vt:lpstr>Con respecto a los temas relacionados con Educación…</vt:lpstr>
      <vt:lpstr>Con respecto a los temas relacionados con Educación…</vt:lpstr>
      <vt:lpstr>Con respecto a los temas relacionados con Educación…</vt:lpstr>
      <vt:lpstr>MOVIMIENTOS SOCIALES</vt:lpstr>
      <vt:lpstr>MOVIMIENTOS SOCIALES</vt:lpstr>
      <vt:lpstr>MOVIMIENTOS SOCIALES</vt:lpstr>
      <vt:lpstr>MOVIMIENTOS SOCIALES</vt:lpstr>
      <vt:lpstr>MOVIMIENTOS SOCIALES</vt:lpstr>
      <vt:lpstr>MOVIMIENTOS SOCIALES</vt:lpstr>
      <vt:lpstr>EVALUACIÓN</vt:lpstr>
      <vt:lpstr>EVALUACIÓN</vt:lpstr>
      <vt:lpstr>EVALUACIÓN</vt:lpstr>
      <vt:lpstr>EVALUACIÓN</vt:lpstr>
      <vt:lpstr>EVALUACIÓN</vt:lpstr>
      <vt:lpstr>EVALUACIÓN</vt:lpstr>
      <vt:lpstr>EVALUACIÓN</vt:lpstr>
      <vt:lpstr>EVALUACIÓN</vt:lpstr>
      <vt:lpstr>EVALUACIÓN</vt:lpstr>
      <vt:lpstr>EVALUACIÓN</vt:lpstr>
      <vt:lpstr>VOTO EN EL EXTRANJERO</vt:lpstr>
      <vt:lpstr>CONFLICTO LIMÍTROFE</vt:lpstr>
      <vt:lpstr>CONFLICTO LIMÍTROFE</vt:lpstr>
      <vt:lpstr>SITUACIÓN ECONÓMICA DEL PAÍS</vt:lpstr>
      <vt:lpstr>SITUACIÓN ECONÓMICA DEL PAÍS</vt:lpstr>
      <vt:lpstr>DISTRIBUCIÓN DE LA MUESTRA</vt:lpstr>
      <vt:lpstr>COMENTARIOS</vt:lpstr>
      <vt:lpstr>COMENTARIOS</vt:lpstr>
      <vt:lpstr>COMENTARIOS</vt:lpstr>
      <vt:lpstr>COMENTARIOS</vt:lpstr>
      <vt:lpstr>COMENTARIOS</vt:lpstr>
      <vt:lpstr>ENCUESTA COOPERATIVA IMAGINACCION UNIVERSIDAD CENTRAL</vt:lpstr>
    </vt:vector>
  </TitlesOfParts>
  <Company>NITA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INTENCIÓN DE VOTO: ¿Qué indicadores utilizamos para observar la desición de los electores?</dc:title>
  <dc:creator>NITA</dc:creator>
  <cp:lastModifiedBy>Cristobal A</cp:lastModifiedBy>
  <cp:revision>486</cp:revision>
  <dcterms:created xsi:type="dcterms:W3CDTF">2011-07-01T15:29:30Z</dcterms:created>
  <dcterms:modified xsi:type="dcterms:W3CDTF">2013-04-15T21:59:54Z</dcterms:modified>
</cp:coreProperties>
</file>